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5" r:id="rId2"/>
    <p:sldId id="309" r:id="rId3"/>
    <p:sldId id="310" r:id="rId4"/>
    <p:sldId id="301" r:id="rId5"/>
    <p:sldId id="311" r:id="rId6"/>
    <p:sldId id="315" r:id="rId7"/>
    <p:sldId id="316" r:id="rId8"/>
    <p:sldId id="264" r:id="rId9"/>
    <p:sldId id="271" r:id="rId1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A95"/>
    <a:srgbClr val="F1F2B8"/>
    <a:srgbClr val="C2C395"/>
    <a:srgbClr val="FFFF3F"/>
    <a:srgbClr val="FFFFC1"/>
    <a:srgbClr val="EF7F18"/>
    <a:srgbClr val="FFFF9F"/>
    <a:srgbClr val="99FF33"/>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34"/>
    <p:restoredTop sz="94668"/>
  </p:normalViewPr>
  <p:slideViewPr>
    <p:cSldViewPr>
      <p:cViewPr varScale="1">
        <p:scale>
          <a:sx n="108" d="100"/>
          <a:sy n="108" d="100"/>
        </p:scale>
        <p:origin x="2088" y="7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5F30D17B-5499-47E5-8745-3788E0206D80}" type="datetimeFigureOut">
              <a:rPr kumimoji="1" lang="ja-JP" altLang="en-US" smtClean="0"/>
              <a:t>2017/10/5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F4AF4F8-63B4-4CB7-8641-88DC57E1EAFD}" type="slidenum">
              <a:rPr kumimoji="1" lang="ja-JP" altLang="en-US" smtClean="0"/>
              <a:t>‹#›</a:t>
            </a:fld>
            <a:endParaRPr kumimoji="1" lang="ja-JP" altLang="en-US"/>
          </a:p>
        </p:txBody>
      </p:sp>
    </p:spTree>
    <p:extLst>
      <p:ext uri="{BB962C8B-B14F-4D97-AF65-F5344CB8AC3E}">
        <p14:creationId xmlns:p14="http://schemas.microsoft.com/office/powerpoint/2010/main" val="3853952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F30D17B-5499-47E5-8745-3788E0206D80}" type="datetimeFigureOut">
              <a:rPr kumimoji="1" lang="ja-JP" altLang="en-US" smtClean="0"/>
              <a:t>2017/10/5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F4AF4F8-63B4-4CB7-8641-88DC57E1EAFD}" type="slidenum">
              <a:rPr kumimoji="1" lang="ja-JP" altLang="en-US" smtClean="0"/>
              <a:t>‹#›</a:t>
            </a:fld>
            <a:endParaRPr kumimoji="1" lang="ja-JP" altLang="en-US"/>
          </a:p>
        </p:txBody>
      </p:sp>
    </p:spTree>
    <p:extLst>
      <p:ext uri="{BB962C8B-B14F-4D97-AF65-F5344CB8AC3E}">
        <p14:creationId xmlns:p14="http://schemas.microsoft.com/office/powerpoint/2010/main" val="3551814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F30D17B-5499-47E5-8745-3788E0206D80}" type="datetimeFigureOut">
              <a:rPr kumimoji="1" lang="ja-JP" altLang="en-US" smtClean="0"/>
              <a:t>2017/10/5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F4AF4F8-63B4-4CB7-8641-88DC57E1EAFD}" type="slidenum">
              <a:rPr kumimoji="1" lang="ja-JP" altLang="en-US" smtClean="0"/>
              <a:t>‹#›</a:t>
            </a:fld>
            <a:endParaRPr kumimoji="1" lang="ja-JP" altLang="en-US"/>
          </a:p>
        </p:txBody>
      </p:sp>
    </p:spTree>
    <p:extLst>
      <p:ext uri="{BB962C8B-B14F-4D97-AF65-F5344CB8AC3E}">
        <p14:creationId xmlns:p14="http://schemas.microsoft.com/office/powerpoint/2010/main" val="861483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F30D17B-5499-47E5-8745-3788E0206D80}" type="datetimeFigureOut">
              <a:rPr kumimoji="1" lang="ja-JP" altLang="en-US" smtClean="0"/>
              <a:t>2017/10/5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F4AF4F8-63B4-4CB7-8641-88DC57E1EAFD}" type="slidenum">
              <a:rPr kumimoji="1" lang="ja-JP" altLang="en-US" smtClean="0"/>
              <a:t>‹#›</a:t>
            </a:fld>
            <a:endParaRPr kumimoji="1" lang="ja-JP" altLang="en-US"/>
          </a:p>
        </p:txBody>
      </p:sp>
    </p:spTree>
    <p:extLst>
      <p:ext uri="{BB962C8B-B14F-4D97-AF65-F5344CB8AC3E}">
        <p14:creationId xmlns:p14="http://schemas.microsoft.com/office/powerpoint/2010/main" val="3076504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5F30D17B-5499-47E5-8745-3788E0206D80}" type="datetimeFigureOut">
              <a:rPr kumimoji="1" lang="ja-JP" altLang="en-US" smtClean="0"/>
              <a:t>2017/10/5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F4AF4F8-63B4-4CB7-8641-88DC57E1EAFD}" type="slidenum">
              <a:rPr kumimoji="1" lang="ja-JP" altLang="en-US" smtClean="0"/>
              <a:t>‹#›</a:t>
            </a:fld>
            <a:endParaRPr kumimoji="1" lang="ja-JP" altLang="en-US"/>
          </a:p>
        </p:txBody>
      </p:sp>
    </p:spTree>
    <p:extLst>
      <p:ext uri="{BB962C8B-B14F-4D97-AF65-F5344CB8AC3E}">
        <p14:creationId xmlns:p14="http://schemas.microsoft.com/office/powerpoint/2010/main" val="3748243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5F30D17B-5499-47E5-8745-3788E0206D80}" type="datetimeFigureOut">
              <a:rPr kumimoji="1" lang="ja-JP" altLang="en-US" smtClean="0"/>
              <a:t>2017/10/5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F4AF4F8-63B4-4CB7-8641-88DC57E1EAFD}" type="slidenum">
              <a:rPr kumimoji="1" lang="ja-JP" altLang="en-US" smtClean="0"/>
              <a:t>‹#›</a:t>
            </a:fld>
            <a:endParaRPr kumimoji="1" lang="ja-JP" altLang="en-US"/>
          </a:p>
        </p:txBody>
      </p:sp>
    </p:spTree>
    <p:extLst>
      <p:ext uri="{BB962C8B-B14F-4D97-AF65-F5344CB8AC3E}">
        <p14:creationId xmlns:p14="http://schemas.microsoft.com/office/powerpoint/2010/main" val="1562903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5F30D17B-5499-47E5-8745-3788E0206D80}" type="datetimeFigureOut">
              <a:rPr kumimoji="1" lang="ja-JP" altLang="en-US" smtClean="0"/>
              <a:t>2017/10/5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FF4AF4F8-63B4-4CB7-8641-88DC57E1EAFD}" type="slidenum">
              <a:rPr kumimoji="1" lang="ja-JP" altLang="en-US" smtClean="0"/>
              <a:t>‹#›</a:t>
            </a:fld>
            <a:endParaRPr kumimoji="1" lang="ja-JP" altLang="en-US"/>
          </a:p>
        </p:txBody>
      </p:sp>
    </p:spTree>
    <p:extLst>
      <p:ext uri="{BB962C8B-B14F-4D97-AF65-F5344CB8AC3E}">
        <p14:creationId xmlns:p14="http://schemas.microsoft.com/office/powerpoint/2010/main" val="1133837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5F30D17B-5499-47E5-8745-3788E0206D80}" type="datetimeFigureOut">
              <a:rPr kumimoji="1" lang="ja-JP" altLang="en-US" smtClean="0"/>
              <a:t>2017/10/5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FF4AF4F8-63B4-4CB7-8641-88DC57E1EAFD}" type="slidenum">
              <a:rPr kumimoji="1" lang="ja-JP" altLang="en-US" smtClean="0"/>
              <a:t>‹#›</a:t>
            </a:fld>
            <a:endParaRPr kumimoji="1" lang="ja-JP" altLang="en-US"/>
          </a:p>
        </p:txBody>
      </p:sp>
    </p:spTree>
    <p:extLst>
      <p:ext uri="{BB962C8B-B14F-4D97-AF65-F5344CB8AC3E}">
        <p14:creationId xmlns:p14="http://schemas.microsoft.com/office/powerpoint/2010/main" val="2085306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F30D17B-5499-47E5-8745-3788E0206D80}" type="datetimeFigureOut">
              <a:rPr kumimoji="1" lang="ja-JP" altLang="en-US" smtClean="0"/>
              <a:t>2017/10/5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FF4AF4F8-63B4-4CB7-8641-88DC57E1EAFD}" type="slidenum">
              <a:rPr kumimoji="1" lang="ja-JP" altLang="en-US" smtClean="0"/>
              <a:t>‹#›</a:t>
            </a:fld>
            <a:endParaRPr kumimoji="1" lang="ja-JP" altLang="en-US"/>
          </a:p>
        </p:txBody>
      </p:sp>
    </p:spTree>
    <p:extLst>
      <p:ext uri="{BB962C8B-B14F-4D97-AF65-F5344CB8AC3E}">
        <p14:creationId xmlns:p14="http://schemas.microsoft.com/office/powerpoint/2010/main" val="1214427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F30D17B-5499-47E5-8745-3788E0206D80}" type="datetimeFigureOut">
              <a:rPr kumimoji="1" lang="ja-JP" altLang="en-US" smtClean="0"/>
              <a:t>2017/10/5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F4AF4F8-63B4-4CB7-8641-88DC57E1EAFD}" type="slidenum">
              <a:rPr kumimoji="1" lang="ja-JP" altLang="en-US" smtClean="0"/>
              <a:t>‹#›</a:t>
            </a:fld>
            <a:endParaRPr kumimoji="1" lang="ja-JP" altLang="en-US"/>
          </a:p>
        </p:txBody>
      </p:sp>
    </p:spTree>
    <p:extLst>
      <p:ext uri="{BB962C8B-B14F-4D97-AF65-F5344CB8AC3E}">
        <p14:creationId xmlns:p14="http://schemas.microsoft.com/office/powerpoint/2010/main" val="2971960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F30D17B-5499-47E5-8745-3788E0206D80}" type="datetimeFigureOut">
              <a:rPr kumimoji="1" lang="ja-JP" altLang="en-US" smtClean="0"/>
              <a:t>2017/10/5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F4AF4F8-63B4-4CB7-8641-88DC57E1EAFD}" type="slidenum">
              <a:rPr kumimoji="1" lang="ja-JP" altLang="en-US" smtClean="0"/>
              <a:t>‹#›</a:t>
            </a:fld>
            <a:endParaRPr kumimoji="1" lang="ja-JP" altLang="en-US"/>
          </a:p>
        </p:txBody>
      </p:sp>
    </p:spTree>
    <p:extLst>
      <p:ext uri="{BB962C8B-B14F-4D97-AF65-F5344CB8AC3E}">
        <p14:creationId xmlns:p14="http://schemas.microsoft.com/office/powerpoint/2010/main" val="4084871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5000"/>
            <a:lum/>
          </a:blip>
          <a:srcRect/>
          <a:stretch>
            <a:fillRect l="-10000" r="-10000"/>
          </a:stretch>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30D17B-5499-47E5-8745-3788E0206D80}" type="datetimeFigureOut">
              <a:rPr kumimoji="1" lang="ja-JP" altLang="en-US" smtClean="0"/>
              <a:t>2017/10/5</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4AF4F8-63B4-4CB7-8641-88DC57E1EAFD}" type="slidenum">
              <a:rPr kumimoji="1" lang="ja-JP" altLang="en-US" smtClean="0"/>
              <a:t>‹#›</a:t>
            </a:fld>
            <a:endParaRPr kumimoji="1" lang="ja-JP" altLang="en-US"/>
          </a:p>
        </p:txBody>
      </p:sp>
    </p:spTree>
    <p:extLst>
      <p:ext uri="{BB962C8B-B14F-4D97-AF65-F5344CB8AC3E}">
        <p14:creationId xmlns:p14="http://schemas.microsoft.com/office/powerpoint/2010/main" val="910011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3" Type="http://schemas.openxmlformats.org/officeDocument/2006/relationships/image" Target="../media/image2.png"/><Relationship Id="rId7" Type="http://schemas.microsoft.com/office/2007/relationships/hdphoto" Target="../media/hdphoto2.wdp"/><Relationship Id="rId12" Type="http://schemas.openxmlformats.org/officeDocument/2006/relationships/image" Target="../media/image7.png"/><Relationship Id="rId2" Type="http://schemas.openxmlformats.org/officeDocument/2006/relationships/image" Target="../media/image1.png"/><Relationship Id="rId16" Type="http://schemas.openxmlformats.org/officeDocument/2006/relationships/image" Target="../media/image10.jpg"/><Relationship Id="rId1" Type="http://schemas.openxmlformats.org/officeDocument/2006/relationships/slideLayout" Target="../slideLayouts/slideLayout1.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6.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1.jpe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2.xml"/><Relationship Id="rId6" Type="http://schemas.microsoft.com/office/2007/relationships/hdphoto" Target="../media/hdphoto5.wdp"/><Relationship Id="rId11" Type="http://schemas.microsoft.com/office/2007/relationships/hdphoto" Target="../media/hdphoto6.wdp"/><Relationship Id="rId5" Type="http://schemas.openxmlformats.org/officeDocument/2006/relationships/image" Target="../media/image7.png"/><Relationship Id="rId10" Type="http://schemas.openxmlformats.org/officeDocument/2006/relationships/image" Target="../media/image14.png"/><Relationship Id="rId4" Type="http://schemas.openxmlformats.org/officeDocument/2006/relationships/image" Target="../media/image13.jpe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microsoft.com/office/2007/relationships/hdphoto" Target="../media/hdphoto8.wdp"/><Relationship Id="rId4" Type="http://schemas.openxmlformats.org/officeDocument/2006/relationships/image" Target="../media/image11.jpe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7" Type="http://schemas.microsoft.com/office/2007/relationships/hdphoto" Target="../media/hdphoto10.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9.wdp"/><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l="-10000" r="-10000"/>
          </a:stretch>
        </a:blipFill>
        <a:effectLst/>
      </p:bgPr>
    </p:bg>
    <p:spTree>
      <p:nvGrpSpPr>
        <p:cNvPr id="1" name=""/>
        <p:cNvGrpSpPr/>
        <p:nvPr/>
      </p:nvGrpSpPr>
      <p:grpSpPr>
        <a:xfrm>
          <a:off x="0" y="0"/>
          <a:ext cx="0" cy="0"/>
          <a:chOff x="0" y="0"/>
          <a:chExt cx="0" cy="0"/>
        </a:xfrm>
      </p:grpSpPr>
      <p:grpSp>
        <p:nvGrpSpPr>
          <p:cNvPr id="9" name="グループ化 8"/>
          <p:cNvGrpSpPr/>
          <p:nvPr/>
        </p:nvGrpSpPr>
        <p:grpSpPr>
          <a:xfrm>
            <a:off x="2555776" y="4427092"/>
            <a:ext cx="5846881" cy="2412295"/>
            <a:chOff x="251520" y="2924944"/>
            <a:chExt cx="6160812" cy="2541816"/>
          </a:xfrm>
          <a:noFill/>
        </p:grpSpPr>
        <p:pic>
          <p:nvPicPr>
            <p:cNvPr id="12" name="Picture 3" descr="E:\TECH.C　授業ノート\ゲーム企画\Happy Magic ～シンデレラミッション～\画像\タイトル･背景\看板.png"/>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1520" y="2924944"/>
              <a:ext cx="3240360" cy="2541816"/>
            </a:xfrm>
            <a:prstGeom prst="rect">
              <a:avLst/>
            </a:prstGeom>
            <a:grpFill/>
            <a:extLst/>
          </p:spPr>
        </p:pic>
        <p:pic>
          <p:nvPicPr>
            <p:cNvPr id="1027" name="Picture 3" descr="E:\TECH.C　授業ノート\ゲーム企画\Happy Magic ～シンデレラミッション～\画像\タイトル･背景\看板.png"/>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71972" y="2924944"/>
              <a:ext cx="3240360" cy="2541816"/>
            </a:xfrm>
            <a:prstGeom prst="rect">
              <a:avLst/>
            </a:prstGeom>
            <a:grpFill/>
            <a:extLst/>
          </p:spPr>
        </p:pic>
        <p:pic>
          <p:nvPicPr>
            <p:cNvPr id="11" name="Picture 3" descr="E:\TECH.C　授業ノート\ゲーム企画\Happy Magic ～シンデレラミッション～\画像\タイトル･背景\看板.png"/>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11745" y="2924944"/>
              <a:ext cx="3240360" cy="2541816"/>
            </a:xfrm>
            <a:prstGeom prst="rect">
              <a:avLst/>
            </a:prstGeom>
            <a:grpFill/>
            <a:extLst/>
          </p:spPr>
        </p:pic>
      </p:grpSp>
      <p:sp>
        <p:nvSpPr>
          <p:cNvPr id="3" name="サブタイトル 2"/>
          <p:cNvSpPr>
            <a:spLocks noGrp="1"/>
          </p:cNvSpPr>
          <p:nvPr>
            <p:ph type="subTitle" idx="1"/>
          </p:nvPr>
        </p:nvSpPr>
        <p:spPr>
          <a:xfrm>
            <a:off x="2771799" y="5013176"/>
            <a:ext cx="5688633" cy="1358439"/>
          </a:xfrm>
        </p:spPr>
        <p:txBody>
          <a:bodyPr>
            <a:noAutofit/>
          </a:bodyPr>
          <a:lstStyle/>
          <a:p>
            <a:pPr algn="l"/>
            <a:r>
              <a:rPr lang="ja-JP" altLang="en-US" sz="2000" b="1" dirty="0">
                <a:ln>
                  <a:solidFill>
                    <a:schemeClr val="bg1"/>
                  </a:solidFill>
                </a:ln>
                <a:solidFill>
                  <a:schemeClr val="tx1"/>
                </a:solidFill>
                <a:latin typeface="HGP創英角ﾎﾟｯﾌﾟ体" panose="040B0A00000000000000" pitchFamily="50" charset="-128"/>
                <a:ea typeface="HGP創英角ﾎﾟｯﾌﾟ体" panose="040B0A00000000000000" pitchFamily="50" charset="-128"/>
              </a:rPr>
              <a:t>ジャンル：マジカル☆スニーキングミッション</a:t>
            </a:r>
            <a:br>
              <a:rPr lang="en-US" altLang="ja-JP" sz="2000" b="1" dirty="0">
                <a:ln>
                  <a:solidFill>
                    <a:schemeClr val="bg1"/>
                  </a:solidFill>
                </a:ln>
                <a:solidFill>
                  <a:schemeClr val="tx1"/>
                </a:solidFill>
                <a:latin typeface="HGP創英角ﾎﾟｯﾌﾟ体" panose="040B0A00000000000000" pitchFamily="50" charset="-128"/>
                <a:ea typeface="HGP創英角ﾎﾟｯﾌﾟ体" panose="040B0A00000000000000" pitchFamily="50" charset="-128"/>
              </a:rPr>
            </a:br>
            <a:r>
              <a:rPr lang="ja-JP" altLang="en-US" sz="2000" b="1" dirty="0">
                <a:ln>
                  <a:solidFill>
                    <a:schemeClr val="bg1"/>
                  </a:solidFill>
                </a:ln>
                <a:solidFill>
                  <a:schemeClr val="tx1"/>
                </a:solidFill>
                <a:latin typeface="HGP創英角ﾎﾟｯﾌﾟ体" panose="040B0A00000000000000" pitchFamily="50" charset="-128"/>
                <a:ea typeface="HGP創英角ﾎﾟｯﾌﾟ体" panose="040B0A00000000000000" pitchFamily="50" charset="-128"/>
              </a:rPr>
              <a:t>プラットフォーム：</a:t>
            </a:r>
            <a:r>
              <a:rPr lang="en-US" altLang="ja-JP" sz="2000" b="1" dirty="0" err="1">
                <a:ln>
                  <a:solidFill>
                    <a:schemeClr val="bg1"/>
                  </a:solidFill>
                </a:ln>
                <a:solidFill>
                  <a:schemeClr val="tx1"/>
                </a:solidFill>
                <a:latin typeface="HGP創英角ﾎﾟｯﾌﾟ体" panose="040B0A00000000000000" pitchFamily="50" charset="-128"/>
                <a:ea typeface="HGP創英角ﾎﾟｯﾌﾟ体" panose="040B0A00000000000000" pitchFamily="50" charset="-128"/>
              </a:rPr>
              <a:t>iOS,Android</a:t>
            </a:r>
            <a:r>
              <a:rPr lang="en-US" altLang="ja-JP" sz="2000" b="1" dirty="0">
                <a:ln>
                  <a:solidFill>
                    <a:schemeClr val="bg1"/>
                  </a:solidFill>
                </a:ln>
                <a:solidFill>
                  <a:schemeClr val="tx1"/>
                </a:solidFill>
                <a:latin typeface="HGP創英角ﾎﾟｯﾌﾟ体" panose="040B0A00000000000000" pitchFamily="50" charset="-128"/>
                <a:ea typeface="HGP創英角ﾎﾟｯﾌﾟ体" panose="040B0A00000000000000" pitchFamily="50" charset="-128"/>
              </a:rPr>
              <a:t>(1</a:t>
            </a:r>
            <a:r>
              <a:rPr lang="ja-JP" altLang="en-US" sz="2000" b="1" dirty="0">
                <a:ln>
                  <a:solidFill>
                    <a:schemeClr val="bg1"/>
                  </a:solidFill>
                </a:ln>
                <a:solidFill>
                  <a:schemeClr val="tx1"/>
                </a:solidFill>
                <a:latin typeface="HGP創英角ﾎﾟｯﾌﾟ体" panose="040B0A00000000000000" pitchFamily="50" charset="-128"/>
                <a:ea typeface="HGP創英角ﾎﾟｯﾌﾟ体" panose="040B0A00000000000000" pitchFamily="50" charset="-128"/>
              </a:rPr>
              <a:t>人プレイ</a:t>
            </a:r>
            <a:r>
              <a:rPr lang="en-US" altLang="ja-JP" sz="2000" b="1" dirty="0">
                <a:ln>
                  <a:solidFill>
                    <a:schemeClr val="bg1"/>
                  </a:solidFill>
                </a:ln>
                <a:solidFill>
                  <a:schemeClr val="tx1"/>
                </a:solidFill>
                <a:latin typeface="HGP創英角ﾎﾟｯﾌﾟ体" panose="040B0A00000000000000" pitchFamily="50" charset="-128"/>
                <a:ea typeface="HGP創英角ﾎﾟｯﾌﾟ体" panose="040B0A00000000000000" pitchFamily="50" charset="-128"/>
              </a:rPr>
              <a:t>)</a:t>
            </a:r>
            <a:br>
              <a:rPr lang="en-US" altLang="ja-JP" sz="2000" b="1" dirty="0">
                <a:ln>
                  <a:solidFill>
                    <a:schemeClr val="bg1"/>
                  </a:solidFill>
                </a:ln>
                <a:solidFill>
                  <a:schemeClr val="tx1"/>
                </a:solidFill>
                <a:latin typeface="HGP創英角ﾎﾟｯﾌﾟ体" panose="040B0A00000000000000" pitchFamily="50" charset="-128"/>
                <a:ea typeface="HGP創英角ﾎﾟｯﾌﾟ体" panose="040B0A00000000000000" pitchFamily="50" charset="-128"/>
              </a:rPr>
            </a:br>
            <a:r>
              <a:rPr kumimoji="1" lang="ja-JP" altLang="en-US" sz="2000" b="1" dirty="0">
                <a:ln>
                  <a:solidFill>
                    <a:schemeClr val="bg1"/>
                  </a:solidFill>
                </a:ln>
                <a:solidFill>
                  <a:schemeClr val="tx1"/>
                </a:solidFill>
                <a:latin typeface="HGP創英角ﾎﾟｯﾌﾟ体" panose="040B0A00000000000000" pitchFamily="50" charset="-128"/>
                <a:ea typeface="HGP創英角ﾎﾟｯﾌﾟ体" panose="040B0A00000000000000" pitchFamily="50" charset="-128"/>
              </a:rPr>
              <a:t>ターゲット：</a:t>
            </a:r>
            <a:r>
              <a:rPr lang="en-US" altLang="ja-JP" sz="2000" b="1" dirty="0">
                <a:ln>
                  <a:solidFill>
                    <a:schemeClr val="bg1"/>
                  </a:solidFill>
                </a:ln>
                <a:solidFill>
                  <a:schemeClr val="tx1"/>
                </a:solidFill>
                <a:latin typeface="HGP創英角ﾎﾟｯﾌﾟ体" panose="040B0A00000000000000" pitchFamily="50" charset="-128"/>
                <a:ea typeface="HGP創英角ﾎﾟｯﾌﾟ体" panose="040B0A00000000000000" pitchFamily="50" charset="-128"/>
              </a:rPr>
              <a:t>20</a:t>
            </a:r>
            <a:r>
              <a:rPr lang="ja-JP" altLang="en-US" sz="2000" b="1" dirty="0">
                <a:ln>
                  <a:solidFill>
                    <a:schemeClr val="bg1"/>
                  </a:solidFill>
                </a:ln>
                <a:solidFill>
                  <a:schemeClr val="tx1"/>
                </a:solidFill>
                <a:latin typeface="HGP創英角ﾎﾟｯﾌﾟ体" panose="040B0A00000000000000" pitchFamily="50" charset="-128"/>
                <a:ea typeface="HGP創英角ﾎﾟｯﾌﾟ体" panose="040B0A00000000000000" pitchFamily="50" charset="-128"/>
              </a:rPr>
              <a:t>代～</a:t>
            </a:r>
            <a:r>
              <a:rPr lang="ja-JP" altLang="en-US" sz="1300" b="1" dirty="0">
                <a:ln>
                  <a:solidFill>
                    <a:schemeClr val="bg1"/>
                  </a:solidFill>
                </a:ln>
                <a:solidFill>
                  <a:schemeClr val="tx1"/>
                </a:solidFill>
                <a:latin typeface="HGP創英角ﾎﾟｯﾌﾟ体" panose="040B0A00000000000000" pitchFamily="50" charset="-128"/>
                <a:ea typeface="HGP創英角ﾎﾟｯﾌﾟ体" panose="040B0A00000000000000" pitchFamily="50" charset="-128"/>
              </a:rPr>
              <a:t>（隠し通したい秘密がある人、御伽噺が好きな人）</a:t>
            </a:r>
            <a:br>
              <a:rPr lang="en-US" altLang="ja-JP" sz="1300" b="1" dirty="0">
                <a:ln>
                  <a:solidFill>
                    <a:schemeClr val="bg1"/>
                  </a:solidFill>
                </a:ln>
                <a:solidFill>
                  <a:schemeClr val="tx1"/>
                </a:solidFill>
                <a:latin typeface="HGP創英角ﾎﾟｯﾌﾟ体" panose="040B0A00000000000000" pitchFamily="50" charset="-128"/>
                <a:ea typeface="HGP創英角ﾎﾟｯﾌﾟ体" panose="040B0A00000000000000" pitchFamily="50" charset="-128"/>
              </a:rPr>
            </a:br>
            <a:r>
              <a:rPr lang="ja-JP" altLang="en-US" sz="2000" b="1" dirty="0">
                <a:ln>
                  <a:solidFill>
                    <a:schemeClr val="bg1"/>
                  </a:solidFill>
                </a:ln>
                <a:solidFill>
                  <a:schemeClr val="tx1"/>
                </a:solidFill>
                <a:latin typeface="HGP創英角ﾎﾟｯﾌﾟ体" panose="040B0A00000000000000" pitchFamily="50" charset="-128"/>
                <a:ea typeface="HGP創英角ﾎﾟｯﾌﾟ体" panose="040B0A00000000000000" pitchFamily="50" charset="-128"/>
              </a:rPr>
              <a:t>開発環境：</a:t>
            </a:r>
            <a:r>
              <a:rPr lang="en-US" altLang="ja-JP" sz="2000" b="1" dirty="0">
                <a:ln>
                  <a:solidFill>
                    <a:schemeClr val="bg1"/>
                  </a:solidFill>
                </a:ln>
                <a:solidFill>
                  <a:schemeClr val="tx1"/>
                </a:solidFill>
                <a:latin typeface="HGP創英角ﾎﾟｯﾌﾟ体" panose="040B0A00000000000000" pitchFamily="50" charset="-128"/>
                <a:ea typeface="HGP創英角ﾎﾟｯﾌﾟ体" panose="040B0A00000000000000" pitchFamily="50" charset="-128"/>
              </a:rPr>
              <a:t>Unity</a:t>
            </a:r>
            <a:endParaRPr lang="ja-JP" altLang="en-US" sz="2000" b="1" dirty="0">
              <a:ln>
                <a:solidFill>
                  <a:schemeClr val="bg1"/>
                </a:solidFill>
              </a:ln>
              <a:solidFill>
                <a:schemeClr val="tx1"/>
              </a:solidFill>
              <a:latin typeface="HGP創英角ﾎﾟｯﾌﾟ体" panose="040B0A00000000000000" pitchFamily="50" charset="-128"/>
              <a:ea typeface="HGP創英角ﾎﾟｯﾌﾟ体" panose="040B0A00000000000000" pitchFamily="50" charset="-128"/>
            </a:endParaRPr>
          </a:p>
        </p:txBody>
      </p:sp>
      <p:grpSp>
        <p:nvGrpSpPr>
          <p:cNvPr id="20" name="グループ化 19"/>
          <p:cNvGrpSpPr/>
          <p:nvPr/>
        </p:nvGrpSpPr>
        <p:grpSpPr>
          <a:xfrm>
            <a:off x="381303" y="299233"/>
            <a:ext cx="8151137" cy="4065871"/>
            <a:chOff x="395536" y="227225"/>
            <a:chExt cx="7573699" cy="3777839"/>
          </a:xfrm>
        </p:grpSpPr>
        <p:pic>
          <p:nvPicPr>
            <p:cNvPr id="14" name="図 13"/>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85928" y="227225"/>
              <a:ext cx="2952328" cy="3053722"/>
            </a:xfrm>
            <a:prstGeom prst="rect">
              <a:avLst/>
            </a:prstGeom>
          </p:spPr>
        </p:pic>
        <p:pic>
          <p:nvPicPr>
            <p:cNvPr id="18" name="図 17"/>
            <p:cNvPicPr>
              <a:picLocks noChangeAspect="1"/>
            </p:cNvPicPr>
            <p:nvPr/>
          </p:nvPicPr>
          <p:blipFill>
            <a:blip r:embed="rId6">
              <a:extLst>
                <a:ext uri="{BEBA8EAE-BF5A-486C-A8C5-ECC9F3942E4B}">
                  <a14:imgProps xmlns:a14="http://schemas.microsoft.com/office/drawing/2010/main">
                    <a14:imgLayer r:embed="rId7">
                      <a14:imgEffect>
                        <a14:backgroundRemoval t="4730" b="94820" l="3000" r="99000">
                          <a14:foregroundMark x1="51667" y1="6081" x2="57333" y2="9009"/>
                          <a14:foregroundMark x1="51333" y1="6982" x2="46667" y2="9459"/>
                          <a14:foregroundMark x1="74333" y1="21171" x2="79667" y2="29279"/>
                          <a14:foregroundMark x1="78000" y1="35811" x2="80000" y2="30180"/>
                          <a14:foregroundMark x1="77333" y1="36712" x2="87000" y2="48423"/>
                          <a14:foregroundMark x1="92333" y1="49775" x2="90000" y2="60360"/>
                          <a14:foregroundMark x1="92667" y1="63514" x2="97000" y2="78378"/>
                          <a14:foregroundMark x1="96000" y1="79279" x2="84667" y2="88288"/>
                          <a14:foregroundMark x1="91333" y1="88514" x2="74667" y2="92342"/>
                          <a14:foregroundMark x1="85333" y1="90766" x2="84667" y2="90766"/>
                          <a14:foregroundMark x1="73000" y1="92342" x2="50333" y2="90766"/>
                          <a14:foregroundMark x1="50000" y1="91892" x2="23333" y2="92117"/>
                          <a14:foregroundMark x1="20667" y1="91892" x2="5667" y2="87162"/>
                          <a14:foregroundMark x1="5333" y1="84910" x2="3000" y2="74775"/>
                          <a14:foregroundMark x1="12667" y1="51351" x2="3000" y2="72973"/>
                          <a14:foregroundMark x1="11000" y1="49324" x2="21667" y2="42342"/>
                          <a14:foregroundMark x1="7333" y1="46847" x2="15333" y2="37838"/>
                          <a14:foregroundMark x1="12000" y1="39189" x2="12000" y2="39640"/>
                          <a14:foregroundMark x1="12000" y1="39189" x2="7000" y2="45495"/>
                          <a14:foregroundMark x1="13333" y1="38964" x2="28667" y2="33333"/>
                          <a14:foregroundMark x1="28000" y1="33559" x2="41333" y2="34009"/>
                          <a14:foregroundMark x1="33667" y1="34459" x2="22000" y2="40991"/>
                          <a14:foregroundMark x1="35667" y1="31982" x2="43333" y2="25000"/>
                          <a14:foregroundMark x1="47000" y1="9910" x2="45333" y2="15991"/>
                          <a14:foregroundMark x1="46333" y1="17342" x2="50667" y2="22297"/>
                          <a14:foregroundMark x1="51333" y1="22973" x2="44000" y2="24324"/>
                          <a14:foregroundMark x1="57333" y1="8784" x2="63000" y2="10811"/>
                          <a14:foregroundMark x1="63000" y1="10811" x2="74000" y2="21622"/>
                          <a14:foregroundMark x1="93000" y1="59459" x2="93000" y2="59459"/>
                          <a14:foregroundMark x1="17667" y1="36261" x2="17667" y2="36261"/>
                          <a14:foregroundMark x1="21000" y1="35135" x2="21000" y2="35135"/>
                          <a14:foregroundMark x1="23000" y1="34685" x2="23000" y2="34685"/>
                          <a14:foregroundMark x1="23333" y1="34234" x2="23333" y2="34234"/>
                          <a14:foregroundMark x1="25667" y1="33784" x2="25667" y2="33784"/>
                          <a14:foregroundMark x1="25000" y1="33559" x2="25000" y2="33559"/>
                          <a14:foregroundMark x1="27000" y1="33333" x2="27000" y2="33333"/>
                          <a14:foregroundMark x1="3000" y1="62838" x2="3000" y2="62838"/>
                          <a14:backgroundMark x1="95333" y1="56306" x2="95333" y2="56306"/>
                          <a14:backgroundMark x1="77000" y1="29505" x2="77000" y2="29505"/>
                          <a14:backgroundMark x1="75000" y1="24775" x2="75000" y2="24775"/>
                          <a14:backgroundMark x1="70000" y1="25676" x2="70000" y2="25676"/>
                          <a14:backgroundMark x1="70333" y1="21622" x2="70333" y2="21622"/>
                          <a14:backgroundMark x1="68667" y1="19820" x2="68667" y2="19820"/>
                          <a14:backgroundMark x1="68667" y1="18919" x2="68667" y2="18919"/>
                          <a14:backgroundMark x1="67667" y1="18468" x2="67667" y2="18468"/>
                          <a14:backgroundMark x1="23000" y1="37387" x2="23000" y2="37387"/>
                          <a14:backgroundMark x1="28333" y1="35135" x2="28333" y2="35135"/>
                          <a14:backgroundMark x1="29667" y1="34459" x2="29667" y2="34459"/>
                          <a14:backgroundMark x1="15667" y1="42793" x2="15667" y2="42793"/>
                          <a14:backgroundMark x1="13667" y1="44820" x2="13667" y2="44820"/>
                          <a14:backgroundMark x1="11667" y1="45721" x2="11667" y2="45721"/>
                          <a14:backgroundMark x1="333" y1="73874" x2="333" y2="73874"/>
                          <a14:backgroundMark x1="1000" y1="58559" x2="1000" y2="58559"/>
                        </a14:backgroundRemoval>
                      </a14:imgEffect>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918852" y="1032360"/>
              <a:ext cx="1616624" cy="2392603"/>
            </a:xfrm>
            <a:prstGeom prst="rect">
              <a:avLst/>
            </a:prstGeom>
          </p:spPr>
        </p:pic>
        <p:pic>
          <p:nvPicPr>
            <p:cNvPr id="8" name="図 7"/>
            <p:cNvPicPr>
              <a:picLocks noChangeAspect="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95536" y="1772816"/>
              <a:ext cx="7573699" cy="2232248"/>
            </a:xfrm>
            <a:prstGeom prst="rect">
              <a:avLst/>
            </a:prstGeom>
          </p:spPr>
        </p:pic>
        <p:pic>
          <p:nvPicPr>
            <p:cNvPr id="15" name="図 14"/>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988136" y="1540610"/>
              <a:ext cx="838550" cy="748916"/>
            </a:xfrm>
            <a:prstGeom prst="rect">
              <a:avLst/>
            </a:prstGeom>
          </p:spPr>
        </p:pic>
        <p:pic>
          <p:nvPicPr>
            <p:cNvPr id="16" name="図 15"/>
            <p:cNvPicPr>
              <a:picLocks noChangeAspect="1"/>
            </p:cNvPicPr>
            <p:nvPr/>
          </p:nvPicPr>
          <p:blipFill>
            <a:blip r:embed="rId12" cstate="print">
              <a:extLst>
                <a:ext uri="{BEBA8EAE-BF5A-486C-A8C5-ECC9F3942E4B}">
                  <a14:imgProps xmlns:a14="http://schemas.microsoft.com/office/drawing/2010/main">
                    <a14:imgLayer r:embed="rId13">
                      <a14:imgEffect>
                        <a14:sharpenSoften amount="-50000"/>
                      </a14:imgEffect>
                      <a14:imgEffect>
                        <a14:colorTemperature colorTemp="112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rot="20512130" flipH="1">
              <a:off x="4891707" y="1345225"/>
              <a:ext cx="817720" cy="817720"/>
            </a:xfrm>
            <a:prstGeom prst="rect">
              <a:avLst/>
            </a:prstGeom>
          </p:spPr>
        </p:pic>
        <p:pic>
          <p:nvPicPr>
            <p:cNvPr id="19" name="図 18"/>
            <p:cNvPicPr>
              <a:picLocks noChangeAspect="1"/>
            </p:cNvPicPr>
            <p:nvPr/>
          </p:nvPicPr>
          <p:blipFill>
            <a:blip r:embed="rId14" cstate="print">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988136" y="1238291"/>
              <a:ext cx="838550" cy="748916"/>
            </a:xfrm>
            <a:prstGeom prst="rect">
              <a:avLst/>
            </a:prstGeom>
          </p:spPr>
        </p:pic>
        <p:pic>
          <p:nvPicPr>
            <p:cNvPr id="17" name="図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77044" y="1501082"/>
              <a:ext cx="460734" cy="343742"/>
            </a:xfrm>
            <a:prstGeom prst="rect">
              <a:avLst/>
            </a:prstGeom>
          </p:spPr>
        </p:pic>
      </p:grpSp>
      <p:pic>
        <p:nvPicPr>
          <p:cNvPr id="21" name="図 2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7504" y="5733255"/>
            <a:ext cx="2232248" cy="864097"/>
          </a:xfrm>
          <a:prstGeom prst="rect">
            <a:avLst/>
          </a:prstGeom>
        </p:spPr>
      </p:pic>
      <p:sp>
        <p:nvSpPr>
          <p:cNvPr id="5" name="テキスト ボックス 4"/>
          <p:cNvSpPr txBox="1"/>
          <p:nvPr/>
        </p:nvSpPr>
        <p:spPr>
          <a:xfrm>
            <a:off x="251520" y="5800902"/>
            <a:ext cx="1962562" cy="861774"/>
          </a:xfrm>
          <a:prstGeom prst="rect">
            <a:avLst/>
          </a:prstGeom>
          <a:noFill/>
        </p:spPr>
        <p:txBody>
          <a:bodyPr wrap="square" rtlCol="0">
            <a:spAutoFit/>
          </a:bodyPr>
          <a:lstStyle/>
          <a:p>
            <a:r>
              <a:rPr kumimoji="1" lang="ja-JP" altLang="en-US" sz="1000" dirty="0">
                <a:solidFill>
                  <a:schemeClr val="bg1"/>
                </a:solidFill>
              </a:rPr>
              <a:t>三年</a:t>
            </a:r>
            <a:endParaRPr kumimoji="1" lang="en-US" altLang="ja-JP" sz="1000" dirty="0">
              <a:solidFill>
                <a:schemeClr val="bg1"/>
              </a:solidFill>
            </a:endParaRPr>
          </a:p>
          <a:p>
            <a:r>
              <a:rPr lang="ja-JP" altLang="en-US" sz="1000" dirty="0">
                <a:solidFill>
                  <a:schemeClr val="bg1"/>
                </a:solidFill>
              </a:rPr>
              <a:t>スーパーゲームクリエイター専攻</a:t>
            </a:r>
            <a:endParaRPr lang="en-US" altLang="ja-JP" sz="1000" dirty="0">
              <a:solidFill>
                <a:schemeClr val="bg1"/>
              </a:solidFill>
            </a:endParaRPr>
          </a:p>
          <a:p>
            <a:pPr algn="r"/>
            <a:endParaRPr kumimoji="1" lang="en-US" altLang="ja-JP" sz="1000" dirty="0">
              <a:solidFill>
                <a:schemeClr val="bg1"/>
              </a:solidFill>
            </a:endParaRPr>
          </a:p>
          <a:p>
            <a:pPr algn="r"/>
            <a:r>
              <a:rPr lang="ja-JP" altLang="en-US" sz="1000" dirty="0">
                <a:solidFill>
                  <a:schemeClr val="bg1"/>
                </a:solidFill>
              </a:rPr>
              <a:t>小山</a:t>
            </a:r>
            <a:r>
              <a:rPr lang="en-US" altLang="ja-JP" sz="1000" dirty="0">
                <a:solidFill>
                  <a:schemeClr val="bg1"/>
                </a:solidFill>
              </a:rPr>
              <a:t> </a:t>
            </a:r>
            <a:r>
              <a:rPr lang="ja-JP" altLang="en-US" sz="1000" dirty="0">
                <a:solidFill>
                  <a:schemeClr val="bg1"/>
                </a:solidFill>
              </a:rPr>
              <a:t>良太</a:t>
            </a:r>
            <a:endParaRPr kumimoji="1" lang="ja-JP" altLang="en-US" sz="1000" dirty="0">
              <a:solidFill>
                <a:schemeClr val="bg1"/>
              </a:solidFill>
            </a:endParaRPr>
          </a:p>
        </p:txBody>
      </p:sp>
    </p:spTree>
    <p:extLst>
      <p:ext uri="{BB962C8B-B14F-4D97-AF65-F5344CB8AC3E}">
        <p14:creationId xmlns:p14="http://schemas.microsoft.com/office/powerpoint/2010/main" val="2975833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p:cNvSpPr/>
          <p:nvPr/>
        </p:nvSpPr>
        <p:spPr>
          <a:xfrm>
            <a:off x="251520" y="1412775"/>
            <a:ext cx="6465936" cy="1883775"/>
          </a:xfrm>
          <a:prstGeom prst="roundRect">
            <a:avLst/>
          </a:prstGeom>
          <a:solidFill>
            <a:srgbClr val="FFFFC1"/>
          </a:solidFill>
          <a:ln>
            <a:solidFill>
              <a:srgbClr val="FFFF3F"/>
            </a:solidFill>
          </a:ln>
        </p:spPr>
        <p:style>
          <a:lnRef idx="1">
            <a:schemeClr val="accent6"/>
          </a:lnRef>
          <a:fillRef idx="2">
            <a:schemeClr val="accent6"/>
          </a:fillRef>
          <a:effectRef idx="1">
            <a:schemeClr val="accent6"/>
          </a:effectRef>
          <a:fontRef idx="minor">
            <a:schemeClr val="dk1"/>
          </a:fontRef>
        </p:style>
        <p:txBody>
          <a:bodyPr rtlCol="0" anchor="ctr"/>
          <a:lstStyle/>
          <a:p>
            <a:r>
              <a:rPr lang="ja-JP" altLang="en-US" b="1" dirty="0">
                <a:blipFill>
                  <a:blip r:embed="rId2"/>
                  <a:tile tx="0" ty="0" sx="100000" sy="100000" flip="none" algn="tl"/>
                </a:blipFill>
                <a:latin typeface="HG丸ｺﾞｼｯｸM-PRO" panose="020F0600000000000000" pitchFamily="50" charset="-128"/>
                <a:ea typeface="HG丸ｺﾞｼｯｸM-PRO" panose="020F0600000000000000" pitchFamily="50" charset="-128"/>
              </a:rPr>
              <a:t>魔法が解けた次の日から、</a:t>
            </a:r>
            <a:r>
              <a:rPr lang="ja-JP" altLang="en-US" b="1" dirty="0">
                <a:blipFill>
                  <a:blip r:embed="rId2"/>
                  <a:tile tx="0" ty="0" sx="100000" sy="100000" flip="none" algn="tl"/>
                </a:blip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王子</a:t>
            </a:r>
            <a:r>
              <a:rPr lang="ja-JP" altLang="en-US" b="1" dirty="0">
                <a:blipFill>
                  <a:blip r:embed="rId2"/>
                  <a:tile tx="0" ty="0" sx="100000" sy="100000" flip="none" algn="tl"/>
                </a:blipFill>
                <a:latin typeface="HG丸ｺﾞｼｯｸM-PRO" panose="020F0600000000000000" pitchFamily="50" charset="-128"/>
                <a:ea typeface="HG丸ｺﾞｼｯｸM-PRO" panose="020F0600000000000000" pitchFamily="50" charset="-128"/>
              </a:rPr>
              <a:t>は街で若い娘にガラスの靴を履かせ続けました。ただ愛しいあの人に</a:t>
            </a:r>
            <a:r>
              <a:rPr lang="ja-JP" altLang="en-US" b="1" dirty="0">
                <a:blipFill>
                  <a:blip r:embed="rId2"/>
                  <a:tile tx="0" ty="0" sx="100000" sy="100000" flip="none" algn="tl"/>
                </a:blip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会いたかった</a:t>
            </a:r>
            <a:r>
              <a:rPr lang="ja-JP" altLang="en-US" b="1" dirty="0">
                <a:blipFill>
                  <a:blip r:embed="rId2"/>
                  <a:tile tx="0" ty="0" sx="100000" sy="100000" flip="none" algn="tl"/>
                </a:blipFill>
                <a:latin typeface="HG丸ｺﾞｼｯｸM-PRO" panose="020F0600000000000000" pitchFamily="50" charset="-128"/>
                <a:ea typeface="HG丸ｺﾞｼｯｸM-PRO" panose="020F0600000000000000" pitchFamily="50" charset="-128"/>
              </a:rPr>
              <a:t>。</a:t>
            </a:r>
            <a:endParaRPr lang="en-US" altLang="ja-JP" b="1" dirty="0">
              <a:blipFill>
                <a:blip r:embed="rId2"/>
                <a:tile tx="0" ty="0" sx="100000" sy="100000" flip="none" algn="tl"/>
              </a:blipFill>
              <a:latin typeface="HG丸ｺﾞｼｯｸM-PRO" panose="020F0600000000000000" pitchFamily="50" charset="-128"/>
              <a:ea typeface="HG丸ｺﾞｼｯｸM-PRO" panose="020F0600000000000000" pitchFamily="50" charset="-128"/>
            </a:endParaRPr>
          </a:p>
          <a:p>
            <a:r>
              <a:rPr lang="en-US" altLang="ja-JP" b="1" dirty="0">
                <a:blipFill>
                  <a:blip r:embed="rId2"/>
                  <a:tile tx="0" ty="0" sx="100000" sy="100000" flip="none" algn="tl"/>
                </a:blipFill>
                <a:latin typeface="HG丸ｺﾞｼｯｸM-PRO" panose="020F0600000000000000" pitchFamily="50" charset="-128"/>
                <a:ea typeface="HG丸ｺﾞｼｯｸM-PRO" panose="020F0600000000000000" pitchFamily="50" charset="-128"/>
              </a:rPr>
              <a:t>――</a:t>
            </a:r>
            <a:r>
              <a:rPr lang="ja-JP" altLang="en-US" b="1" dirty="0">
                <a:blipFill>
                  <a:blip r:embed="rId2"/>
                  <a:tile tx="0" ty="0" sx="100000" sy="100000" flip="none" algn="tl"/>
                </a:blipFill>
                <a:latin typeface="HG丸ｺﾞｼｯｸM-PRO" panose="020F0600000000000000" pitchFamily="50" charset="-128"/>
                <a:ea typeface="HG丸ｺﾞｼｯｸM-PRO" panose="020F0600000000000000" pitchFamily="50" charset="-128"/>
              </a:rPr>
              <a:t>しかし、</a:t>
            </a:r>
            <a:r>
              <a:rPr lang="ja-JP" altLang="en-US" b="1" dirty="0">
                <a:blipFill>
                  <a:blip r:embed="rId2"/>
                  <a:tile tx="0" ty="0" sx="100000" sy="100000" flip="none" algn="tl"/>
                </a:blip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シンデレラ</a:t>
            </a:r>
            <a:r>
              <a:rPr lang="ja-JP" altLang="en-US" b="1" dirty="0">
                <a:blipFill>
                  <a:blip r:embed="rId2"/>
                  <a:tile tx="0" ty="0" sx="100000" sy="100000" flip="none" algn="tl"/>
                </a:blipFill>
                <a:latin typeface="HG丸ｺﾞｼｯｸM-PRO" panose="020F0600000000000000" pitchFamily="50" charset="-128"/>
                <a:ea typeface="HG丸ｺﾞｼｯｸM-PRO" panose="020F0600000000000000" pitchFamily="50" charset="-128"/>
              </a:rPr>
              <a:t>は</a:t>
            </a:r>
            <a:r>
              <a:rPr lang="ja-JP" altLang="en-US" b="1" dirty="0">
                <a:blipFill>
                  <a:blip r:embed="rId2"/>
                  <a:tile tx="0" ty="0" sx="100000" sy="100000" flip="none" algn="tl"/>
                </a:blip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違いました</a:t>
            </a:r>
            <a:r>
              <a:rPr lang="ja-JP" altLang="en-US" b="1" dirty="0">
                <a:blipFill>
                  <a:blip r:embed="rId2"/>
                  <a:tile tx="0" ty="0" sx="100000" sy="100000" flip="none" algn="tl"/>
                </a:blipFill>
                <a:latin typeface="HG丸ｺﾞｼｯｸM-PRO" panose="020F0600000000000000" pitchFamily="50" charset="-128"/>
                <a:ea typeface="HG丸ｺﾞｼｯｸM-PRO" panose="020F0600000000000000" pitchFamily="50" charset="-128"/>
              </a:rPr>
              <a:t>。</a:t>
            </a:r>
            <a:endParaRPr lang="en-US" altLang="ja-JP" b="1" dirty="0">
              <a:blipFill>
                <a:blip r:embed="rId2"/>
                <a:tile tx="0" ty="0" sx="100000" sy="100000" flip="none" algn="tl"/>
              </a:blipFill>
              <a:latin typeface="HG丸ｺﾞｼｯｸM-PRO" panose="020F0600000000000000" pitchFamily="50" charset="-128"/>
              <a:ea typeface="HG丸ｺﾞｼｯｸM-PRO" panose="020F0600000000000000" pitchFamily="50" charset="-128"/>
            </a:endParaRPr>
          </a:p>
          <a:p>
            <a:r>
              <a:rPr lang="ja-JP" altLang="en-US" b="1" dirty="0">
                <a:blipFill>
                  <a:blip r:embed="rId2"/>
                  <a:tile tx="0" ty="0" sx="100000" sy="100000" flip="none" algn="tl"/>
                </a:blipFill>
                <a:latin typeface="HG丸ｺﾞｼｯｸM-PRO" panose="020F0600000000000000" pitchFamily="50" charset="-128"/>
                <a:ea typeface="HG丸ｺﾞｼｯｸM-PRO" panose="020F0600000000000000" pitchFamily="50" charset="-128"/>
              </a:rPr>
              <a:t>「王子にこんな見窄らしい格好を見られたくない！」</a:t>
            </a:r>
            <a:endParaRPr lang="en-US" altLang="ja-JP" b="1" dirty="0">
              <a:blipFill>
                <a:blip r:embed="rId2"/>
                <a:tile tx="0" ty="0" sx="100000" sy="100000" flip="none" algn="tl"/>
              </a:blipFill>
              <a:latin typeface="HG丸ｺﾞｼｯｸM-PRO" panose="020F0600000000000000" pitchFamily="50" charset="-128"/>
              <a:ea typeface="HG丸ｺﾞｼｯｸM-PRO" panose="020F0600000000000000" pitchFamily="50" charset="-128"/>
            </a:endParaRPr>
          </a:p>
          <a:p>
            <a:r>
              <a:rPr lang="ja-JP" altLang="en-US" b="1" dirty="0">
                <a:blipFill>
                  <a:blip r:embed="rId2"/>
                  <a:tile tx="0" ty="0" sx="100000" sy="100000" flip="none" algn="tl"/>
                </a:blipFill>
                <a:latin typeface="HG丸ｺﾞｼｯｸM-PRO" panose="020F0600000000000000" pitchFamily="50" charset="-128"/>
                <a:ea typeface="HG丸ｺﾞｼｯｸM-PRO" panose="020F0600000000000000" pitchFamily="50" charset="-128"/>
              </a:rPr>
              <a:t>そう思ったシンデレラは、名案を思いつきました。</a:t>
            </a:r>
            <a:endParaRPr lang="en-US" altLang="ja-JP" b="1" dirty="0">
              <a:blipFill>
                <a:blip r:embed="rId2"/>
                <a:tile tx="0" ty="0" sx="100000" sy="100000" flip="none" algn="tl"/>
              </a:blipFill>
              <a:latin typeface="HG丸ｺﾞｼｯｸM-PRO" panose="020F0600000000000000" pitchFamily="50" charset="-128"/>
              <a:ea typeface="HG丸ｺﾞｼｯｸM-PRO" panose="020F0600000000000000" pitchFamily="50" charset="-128"/>
            </a:endParaRPr>
          </a:p>
          <a:p>
            <a:r>
              <a:rPr lang="ja-JP" altLang="en-US" b="1" dirty="0">
                <a:blipFill>
                  <a:blip r:embed="rId2"/>
                  <a:tile tx="0" ty="0" sx="100000" sy="100000" flip="none" algn="tl"/>
                </a:blipFill>
                <a:latin typeface="HG丸ｺﾞｼｯｸM-PRO" panose="020F0600000000000000" pitchFamily="50" charset="-128"/>
                <a:ea typeface="HG丸ｺﾞｼｯｸM-PRO" panose="020F0600000000000000" pitchFamily="50" charset="-128"/>
              </a:rPr>
              <a:t>「ガラスの靴がなくなれば、私だってバレないわ！」</a:t>
            </a:r>
            <a:endParaRPr lang="en-US" altLang="ja-JP" b="1" dirty="0">
              <a:blipFill>
                <a:blip r:embed="rId2"/>
                <a:tile tx="0" ty="0" sx="100000" sy="100000" flip="none" algn="tl"/>
              </a:blipFill>
              <a:latin typeface="HG丸ｺﾞｼｯｸM-PRO" panose="020F0600000000000000" pitchFamily="50" charset="-128"/>
              <a:ea typeface="HG丸ｺﾞｼｯｸM-PRO" panose="020F0600000000000000" pitchFamily="50" charset="-128"/>
            </a:endParaRPr>
          </a:p>
        </p:txBody>
      </p:sp>
      <p:sp>
        <p:nvSpPr>
          <p:cNvPr id="6" name="四角形: 角を丸くする 5"/>
          <p:cNvSpPr/>
          <p:nvPr/>
        </p:nvSpPr>
        <p:spPr>
          <a:xfrm>
            <a:off x="5436096" y="3478324"/>
            <a:ext cx="3528392" cy="3191036"/>
          </a:xfrm>
          <a:prstGeom prst="roundRect">
            <a:avLst/>
          </a:prstGeom>
          <a:solidFill>
            <a:srgbClr val="FFFFC1"/>
          </a:solidFill>
          <a:ln>
            <a:solidFill>
              <a:srgbClr val="FFFF3F"/>
            </a:solidFill>
          </a:ln>
        </p:spPr>
        <p:style>
          <a:lnRef idx="1">
            <a:schemeClr val="accent6"/>
          </a:lnRef>
          <a:fillRef idx="2">
            <a:schemeClr val="accent6"/>
          </a:fillRef>
          <a:effectRef idx="1">
            <a:schemeClr val="accent6"/>
          </a:effectRef>
          <a:fontRef idx="minor">
            <a:schemeClr val="dk1"/>
          </a:fontRef>
        </p:style>
        <p:txBody>
          <a:bodyPr rtlCol="0" anchor="ctr"/>
          <a:lstStyle/>
          <a:p>
            <a:r>
              <a:rPr lang="ja-JP" altLang="en-US" b="1" dirty="0">
                <a:blipFill>
                  <a:blip r:embed="rId2"/>
                  <a:tile tx="0" ty="0" sx="100000" sy="100000" flip="none" algn="tl"/>
                </a:blipFill>
                <a:latin typeface="HG丸ｺﾞｼｯｸM-PRO" panose="020F0600000000000000" pitchFamily="50" charset="-128"/>
                <a:ea typeface="HG丸ｺﾞｼｯｸM-PRO" panose="020F0600000000000000" pitchFamily="50" charset="-128"/>
              </a:rPr>
              <a:t>そのためには</a:t>
            </a:r>
            <a:r>
              <a:rPr lang="en-US" altLang="ja-JP" b="1" dirty="0">
                <a:blipFill>
                  <a:blip r:embed="rId2"/>
                  <a:tile tx="0" ty="0" sx="100000" sy="100000" flip="none" algn="tl"/>
                </a:blipFill>
                <a:latin typeface="HG丸ｺﾞｼｯｸM-PRO" panose="020F0600000000000000" pitchFamily="50" charset="-128"/>
                <a:ea typeface="HG丸ｺﾞｼｯｸM-PRO" panose="020F0600000000000000" pitchFamily="50" charset="-128"/>
              </a:rPr>
              <a:t>―――</a:t>
            </a:r>
          </a:p>
          <a:p>
            <a:endParaRPr lang="en-US" altLang="ja-JP" b="1" dirty="0">
              <a:blipFill>
                <a:blip r:embed="rId2"/>
                <a:tile tx="0" ty="0" sx="100000" sy="100000" flip="none" algn="tl"/>
              </a:blipFill>
              <a:latin typeface="HG丸ｺﾞｼｯｸM-PRO" panose="020F0600000000000000" pitchFamily="50" charset="-128"/>
              <a:ea typeface="HG丸ｺﾞｼｯｸM-PRO" panose="020F0600000000000000" pitchFamily="50" charset="-128"/>
            </a:endParaRPr>
          </a:p>
          <a:p>
            <a:r>
              <a:rPr lang="en-US" altLang="ja-JP" b="1" dirty="0">
                <a:blipFill>
                  <a:blip r:embed="rId2"/>
                  <a:tile tx="0" ty="0" sx="100000" sy="100000" flip="none" algn="tl"/>
                </a:blipFill>
                <a:latin typeface="HG丸ｺﾞｼｯｸM-PRO" panose="020F0600000000000000" pitchFamily="50" charset="-128"/>
                <a:ea typeface="HG丸ｺﾞｼｯｸM-PRO" panose="020F0600000000000000" pitchFamily="50" charset="-128"/>
              </a:rPr>
              <a:t>―――</a:t>
            </a:r>
            <a:r>
              <a:rPr lang="ja-JP" altLang="en-US" b="1" dirty="0">
                <a:blipFill>
                  <a:blip r:embed="rId2"/>
                  <a:tile tx="0" ty="0" sx="100000" sy="100000" flip="none" algn="tl"/>
                </a:blipFill>
                <a:latin typeface="HG丸ｺﾞｼｯｸM-PRO" panose="020F0600000000000000" pitchFamily="50" charset="-128"/>
                <a:ea typeface="HG丸ｺﾞｼｯｸM-PRO" panose="020F0600000000000000" pitchFamily="50" charset="-128"/>
              </a:rPr>
              <a:t>もう一度、魔法使いのおばあさんとネズミさん達に力を借りないといけないわ！</a:t>
            </a:r>
            <a:endParaRPr lang="en-US" altLang="ja-JP" b="1" dirty="0">
              <a:blipFill>
                <a:blip r:embed="rId2"/>
                <a:tile tx="0" ty="0" sx="100000" sy="100000" flip="none" algn="tl"/>
              </a:blipFill>
              <a:latin typeface="HG丸ｺﾞｼｯｸM-PRO" panose="020F0600000000000000" pitchFamily="50" charset="-128"/>
              <a:ea typeface="HG丸ｺﾞｼｯｸM-PRO" panose="020F0600000000000000" pitchFamily="50" charset="-128"/>
            </a:endParaRPr>
          </a:p>
          <a:p>
            <a:endParaRPr lang="en-US" altLang="ja-JP" b="1" dirty="0">
              <a:blipFill>
                <a:blip r:embed="rId2"/>
                <a:tile tx="0" ty="0" sx="100000" sy="100000" flip="none" algn="tl"/>
              </a:blipFill>
              <a:latin typeface="HG丸ｺﾞｼｯｸM-PRO" panose="020F0600000000000000" pitchFamily="50" charset="-128"/>
              <a:ea typeface="HG丸ｺﾞｼｯｸM-PRO" panose="020F0600000000000000" pitchFamily="50" charset="-128"/>
            </a:endParaRPr>
          </a:p>
          <a:p>
            <a:endParaRPr lang="en-US" altLang="ja-JP" b="1" dirty="0">
              <a:blipFill>
                <a:blip r:embed="rId2"/>
                <a:tile tx="0" ty="0" sx="100000" sy="100000" flip="none" algn="tl"/>
              </a:blipFill>
              <a:latin typeface="HG丸ｺﾞｼｯｸM-PRO" panose="020F0600000000000000" pitchFamily="50" charset="-128"/>
              <a:ea typeface="HG丸ｺﾞｼｯｸM-PRO" panose="020F0600000000000000" pitchFamily="50" charset="-128"/>
            </a:endParaRPr>
          </a:p>
          <a:p>
            <a:r>
              <a:rPr lang="ja-JP" altLang="en-US" b="1" dirty="0">
                <a:blipFill>
                  <a:blip r:embed="rId2"/>
                  <a:tile tx="0" ty="0" sx="100000" sy="100000" flip="none" algn="tl"/>
                </a:blipFill>
                <a:latin typeface="HG丸ｺﾞｼｯｸM-PRO" panose="020F0600000000000000" pitchFamily="50" charset="-128"/>
                <a:ea typeface="HG丸ｺﾞｼｯｸM-PRO" panose="020F0600000000000000" pitchFamily="50" charset="-128"/>
              </a:rPr>
              <a:t>さあみんな！</a:t>
            </a:r>
            <a:endParaRPr lang="en-US" altLang="ja-JP" b="1" dirty="0">
              <a:blipFill>
                <a:blip r:embed="rId2"/>
                <a:tile tx="0" ty="0" sx="100000" sy="100000" flip="none" algn="tl"/>
              </a:blipFill>
              <a:latin typeface="HG丸ｺﾞｼｯｸM-PRO" panose="020F0600000000000000" pitchFamily="50" charset="-128"/>
              <a:ea typeface="HG丸ｺﾞｼｯｸM-PRO" panose="020F0600000000000000" pitchFamily="50" charset="-128"/>
            </a:endParaRPr>
          </a:p>
          <a:p>
            <a:r>
              <a:rPr lang="ja-JP" altLang="en-US" b="1" dirty="0">
                <a:blipFill>
                  <a:blip r:embed="rId2"/>
                  <a:tile tx="0" ty="0" sx="100000" sy="100000" flip="none" algn="tl"/>
                </a:blip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お城</a:t>
            </a:r>
            <a:r>
              <a:rPr lang="ja-JP" altLang="en-US" b="1" dirty="0">
                <a:blipFill>
                  <a:blip r:embed="rId2"/>
                  <a:tile tx="0" ty="0" sx="100000" sy="100000" flip="none" algn="tl"/>
                </a:blipFill>
                <a:latin typeface="HG丸ｺﾞｼｯｸM-PRO" panose="020F0600000000000000" pitchFamily="50" charset="-128"/>
                <a:ea typeface="HG丸ｺﾞｼｯｸM-PRO" panose="020F0600000000000000" pitchFamily="50" charset="-128"/>
              </a:rPr>
              <a:t>へ</a:t>
            </a:r>
            <a:r>
              <a:rPr lang="ja-JP" altLang="en-US" b="1" dirty="0">
                <a:blipFill>
                  <a:blip r:embed="rId2"/>
                  <a:tile tx="0" ty="0" sx="100000" sy="100000" flip="none" algn="tl"/>
                </a:blip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忍び込む</a:t>
            </a:r>
            <a:r>
              <a:rPr lang="ja-JP" altLang="en-US" b="1" dirty="0">
                <a:blipFill>
                  <a:blip r:embed="rId2"/>
                  <a:tile tx="0" ty="0" sx="100000" sy="100000" flip="none" algn="tl"/>
                </a:blipFill>
                <a:latin typeface="HG丸ｺﾞｼｯｸM-PRO" panose="020F0600000000000000" pitchFamily="50" charset="-128"/>
                <a:ea typeface="HG丸ｺﾞｼｯｸM-PRO" panose="020F0600000000000000" pitchFamily="50" charset="-128"/>
              </a:rPr>
              <a:t>わよ！</a:t>
            </a:r>
          </a:p>
        </p:txBody>
      </p:sp>
      <p:pic>
        <p:nvPicPr>
          <p:cNvPr id="7" name="図 6"/>
          <p:cNvPicPr>
            <a:picLocks noChangeAspect="1"/>
          </p:cNvPicPr>
          <p:nvPr/>
        </p:nvPicPr>
        <p:blipFill rotWithShape="1">
          <a:blip r:embed="rId3">
            <a:extLst>
              <a:ext uri="{28A0092B-C50C-407E-A947-70E740481C1C}">
                <a14:useLocalDpi xmlns:a14="http://schemas.microsoft.com/office/drawing/2010/main" val="0"/>
              </a:ext>
            </a:extLst>
          </a:blip>
          <a:srcRect l="7696" r="7645"/>
          <a:stretch/>
        </p:blipFill>
        <p:spPr>
          <a:xfrm>
            <a:off x="323528" y="3415922"/>
            <a:ext cx="4896544" cy="32534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四角形: 角を丸くする 4"/>
          <p:cNvSpPr/>
          <p:nvPr/>
        </p:nvSpPr>
        <p:spPr>
          <a:xfrm>
            <a:off x="35496" y="65342"/>
            <a:ext cx="9073008" cy="1203417"/>
          </a:xfrm>
          <a:prstGeom prst="round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ja-JP" altLang="en-US" sz="4600" spc="-300" dirty="0">
                <a:solidFill>
                  <a:srgbClr val="FFFF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乙女</a:t>
            </a:r>
            <a:r>
              <a:rPr lang="ja-JP" altLang="en-US" sz="4600" dirty="0">
                <a:solidFill>
                  <a:srgbClr val="FFFF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心</a:t>
            </a:r>
            <a:r>
              <a:rPr lang="ja-JP" altLang="en-US" sz="3400" dirty="0">
                <a:solidFill>
                  <a:srgbClr val="FFFF00"/>
                </a:solidFill>
                <a:latin typeface="HGP創英角ﾎﾟｯﾌﾟ体" panose="040B0A00000000000000" pitchFamily="50" charset="-128"/>
                <a:ea typeface="HGP創英角ﾎﾟｯﾌﾟ体" panose="040B0A00000000000000" pitchFamily="50" charset="-128"/>
              </a:rPr>
              <a:t>は</a:t>
            </a:r>
            <a:r>
              <a:rPr lang="ja-JP" altLang="en-US" sz="4600" dirty="0">
                <a:solidFill>
                  <a:srgbClr val="FFFF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複雑怪奇</a:t>
            </a:r>
            <a:r>
              <a:rPr lang="ja-JP" altLang="en-US" sz="3400" spc="-300" dirty="0">
                <a:solidFill>
                  <a:srgbClr val="FFFF00"/>
                </a:solidFill>
                <a:latin typeface="HGP創英角ﾎﾟｯﾌﾟ体" panose="040B0A00000000000000" pitchFamily="50" charset="-128"/>
                <a:ea typeface="HGP創英角ﾎﾟｯﾌﾟ体" panose="040B0A00000000000000" pitchFamily="50" charset="-128"/>
              </a:rPr>
              <a:t>、</a:t>
            </a:r>
            <a:r>
              <a:rPr lang="ja-JP" altLang="en-US" sz="4600" dirty="0">
                <a:solidFill>
                  <a:srgbClr val="FFFF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愛</a:t>
            </a:r>
            <a:r>
              <a:rPr lang="ja-JP" altLang="en-US" sz="3400" dirty="0">
                <a:solidFill>
                  <a:srgbClr val="FFFF00"/>
                </a:solidFill>
                <a:latin typeface="HGP創英角ﾎﾟｯﾌﾟ体" panose="040B0A00000000000000" pitchFamily="50" charset="-128"/>
                <a:ea typeface="HGP創英角ﾎﾟｯﾌﾟ体" panose="040B0A00000000000000" pitchFamily="50" charset="-128"/>
              </a:rPr>
              <a:t>のためにいざ</a:t>
            </a:r>
            <a:r>
              <a:rPr lang="en-US" altLang="ja-JP" sz="3400" dirty="0">
                <a:solidFill>
                  <a:srgbClr val="FFFF00"/>
                </a:solidFill>
                <a:latin typeface="HGP創英角ﾎﾟｯﾌﾟ体" panose="040B0A00000000000000" pitchFamily="50" charset="-128"/>
                <a:ea typeface="HGP創英角ﾎﾟｯﾌﾟ体" panose="040B0A00000000000000" pitchFamily="50" charset="-128"/>
              </a:rPr>
              <a:t>…!!</a:t>
            </a:r>
            <a:endParaRPr lang="en-US" altLang="ja-JP" sz="3400" dirty="0">
              <a:solidFill>
                <a:srgbClr val="FFFF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p:txBody>
      </p:sp>
      <p:grpSp>
        <p:nvGrpSpPr>
          <p:cNvPr id="2" name="グループ化 1">
            <a:extLst>
              <a:ext uri="{FF2B5EF4-FFF2-40B4-BE49-F238E27FC236}">
                <a16:creationId xmlns:a16="http://schemas.microsoft.com/office/drawing/2014/main" id="{1ACBC16E-1FB3-46E6-AAD7-048BDF7D2797}"/>
              </a:ext>
            </a:extLst>
          </p:cNvPr>
          <p:cNvGrpSpPr/>
          <p:nvPr/>
        </p:nvGrpSpPr>
        <p:grpSpPr>
          <a:xfrm rot="880554">
            <a:off x="6967656" y="1268758"/>
            <a:ext cx="1732410" cy="2171806"/>
            <a:chOff x="7346757" y="1276792"/>
            <a:chExt cx="902483" cy="1131384"/>
          </a:xfrm>
        </p:grpSpPr>
        <p:pic>
          <p:nvPicPr>
            <p:cNvPr id="9" name="図 8">
              <a:extLst>
                <a:ext uri="{FF2B5EF4-FFF2-40B4-BE49-F238E27FC236}">
                  <a16:creationId xmlns:a16="http://schemas.microsoft.com/office/drawing/2014/main" id="{45638FAF-D8CE-4650-AB43-9F4C32202BA8}"/>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346757" y="1602161"/>
              <a:ext cx="902483" cy="806015"/>
            </a:xfrm>
            <a:prstGeom prst="rect">
              <a:avLst/>
            </a:prstGeom>
          </p:spPr>
        </p:pic>
        <p:pic>
          <p:nvPicPr>
            <p:cNvPr id="10" name="図 9">
              <a:extLst>
                <a:ext uri="{FF2B5EF4-FFF2-40B4-BE49-F238E27FC236}">
                  <a16:creationId xmlns:a16="http://schemas.microsoft.com/office/drawing/2014/main" id="{5EEA6D1D-FCFB-41F4-9DE1-42AE1C1DC94E}"/>
                </a:ext>
              </a:extLst>
            </p:cNvPr>
            <p:cNvPicPr>
              <a:picLocks noChangeAspect="1"/>
            </p:cNvPicPr>
            <p:nvPr/>
          </p:nvPicPr>
          <p:blipFill>
            <a:blip r:embed="rId7"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346757" y="1276792"/>
              <a:ext cx="902483" cy="806015"/>
            </a:xfrm>
            <a:prstGeom prst="rect">
              <a:avLst/>
            </a:prstGeom>
          </p:spPr>
        </p:pic>
        <p:pic>
          <p:nvPicPr>
            <p:cNvPr id="11" name="図 10">
              <a:extLst>
                <a:ext uri="{FF2B5EF4-FFF2-40B4-BE49-F238E27FC236}">
                  <a16:creationId xmlns:a16="http://schemas.microsoft.com/office/drawing/2014/main" id="{7FFFFBB7-389D-44E0-9036-394E3572F5D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50067" y="1559619"/>
              <a:ext cx="495862" cy="369950"/>
            </a:xfrm>
            <a:prstGeom prst="rect">
              <a:avLst/>
            </a:prstGeom>
          </p:spPr>
        </p:pic>
      </p:grpSp>
    </p:spTree>
    <p:extLst>
      <p:ext uri="{BB962C8B-B14F-4D97-AF65-F5344CB8AC3E}">
        <p14:creationId xmlns:p14="http://schemas.microsoft.com/office/powerpoint/2010/main" val="1554062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4"/>
          <p:cNvSpPr/>
          <p:nvPr/>
        </p:nvSpPr>
        <p:spPr>
          <a:xfrm>
            <a:off x="35496" y="65343"/>
            <a:ext cx="9073008" cy="1203417"/>
          </a:xfrm>
          <a:prstGeom prst="round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ja-JP" altLang="en-US" sz="5200" dirty="0">
                <a:solidFill>
                  <a:srgbClr val="FFFF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騙</a:t>
            </a:r>
            <a:r>
              <a:rPr lang="ja-JP" altLang="en-US" sz="4000" dirty="0">
                <a:solidFill>
                  <a:srgbClr val="FFFF00"/>
                </a:solidFill>
                <a:latin typeface="HGP創英角ﾎﾟｯﾌﾟ体" panose="040B0A00000000000000" pitchFamily="50" charset="-128"/>
                <a:ea typeface="HGP創英角ﾎﾟｯﾌﾟ体" panose="040B0A00000000000000" pitchFamily="50" charset="-128"/>
              </a:rPr>
              <a:t>し、</a:t>
            </a:r>
            <a:r>
              <a:rPr lang="ja-JP" altLang="en-US" sz="5200" dirty="0">
                <a:solidFill>
                  <a:srgbClr val="FFFF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欺</a:t>
            </a:r>
            <a:r>
              <a:rPr lang="ja-JP" altLang="en-US" sz="4000" dirty="0">
                <a:solidFill>
                  <a:srgbClr val="FFFF00"/>
                </a:solidFill>
                <a:latin typeface="HGP創英角ﾎﾟｯﾌﾟ体" panose="040B0A00000000000000" pitchFamily="50" charset="-128"/>
                <a:ea typeface="HGP創英角ﾎﾟｯﾌﾟ体" panose="040B0A00000000000000" pitchFamily="50" charset="-128"/>
              </a:rPr>
              <a:t>き、</a:t>
            </a:r>
            <a:r>
              <a:rPr lang="ja-JP" altLang="en-US" sz="5200" dirty="0">
                <a:solidFill>
                  <a:srgbClr val="FFFF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愛</a:t>
            </a:r>
            <a:r>
              <a:rPr lang="ja-JP" altLang="en-US" sz="4000" dirty="0">
                <a:solidFill>
                  <a:srgbClr val="FFFF00"/>
                </a:solidFill>
                <a:latin typeface="HGP創英角ﾎﾟｯﾌﾟ体" panose="040B0A00000000000000" pitchFamily="50" charset="-128"/>
                <a:ea typeface="HGP創英角ﾎﾟｯﾌﾟ体" panose="040B0A00000000000000" pitchFamily="50" charset="-128"/>
              </a:rPr>
              <a:t>を込めて</a:t>
            </a:r>
            <a:r>
              <a:rPr lang="ja-JP" altLang="en-US" sz="5200" dirty="0">
                <a:solidFill>
                  <a:srgbClr val="FFFF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ぶっ壊せ</a:t>
            </a:r>
            <a:r>
              <a:rPr lang="ja-JP" altLang="en-US" sz="4000" dirty="0">
                <a:solidFill>
                  <a:srgbClr val="FFFF00"/>
                </a:solidFill>
                <a:latin typeface="HGP創英角ﾎﾟｯﾌﾟ体" panose="040B0A00000000000000" pitchFamily="50" charset="-128"/>
                <a:ea typeface="HGP創英角ﾎﾟｯﾌﾟ体" panose="040B0A00000000000000" pitchFamily="50" charset="-128"/>
              </a:rPr>
              <a:t>！</a:t>
            </a:r>
            <a:endParaRPr lang="en-US" altLang="ja-JP" sz="3600" dirty="0">
              <a:solidFill>
                <a:srgbClr val="FFFF00"/>
              </a:solidFill>
              <a:latin typeface="HGP創英角ﾎﾟｯﾌﾟ体" panose="040B0A00000000000000" pitchFamily="50" charset="-128"/>
              <a:ea typeface="HGP創英角ﾎﾟｯﾌﾟ体" panose="040B0A00000000000000" pitchFamily="50" charset="-128"/>
            </a:endParaRPr>
          </a:p>
        </p:txBody>
      </p:sp>
      <p:sp>
        <p:nvSpPr>
          <p:cNvPr id="4" name="四角形: 角を丸くする 3"/>
          <p:cNvSpPr/>
          <p:nvPr/>
        </p:nvSpPr>
        <p:spPr>
          <a:xfrm>
            <a:off x="4716016" y="1484784"/>
            <a:ext cx="4320480" cy="1080120"/>
          </a:xfrm>
          <a:prstGeom prst="roundRect">
            <a:avLst/>
          </a:prstGeom>
          <a:solidFill>
            <a:srgbClr val="FFFFC1"/>
          </a:solidFill>
          <a:ln>
            <a:solidFill>
              <a:srgbClr val="FFFF3F"/>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ja-JP" altLang="en-US"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衛兵や使用人などに見付からないよう、</a:t>
            </a:r>
            <a:br>
              <a:rPr lang="en-US" altLang="ja-JP"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br>
            <a:r>
              <a:rPr lang="ja-JP" altLang="en-US"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隠れたり騙したり誘導したりしながら、</a:t>
            </a:r>
            <a:br>
              <a:rPr lang="en-US" altLang="ja-JP"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br>
            <a:r>
              <a:rPr lang="ja-JP" altLang="en-US"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目的地である宝物庫まで辿り着く。</a:t>
            </a:r>
            <a:endParaRPr lang="en-US" altLang="ja-JP" b="1" dirty="0">
              <a:blipFill>
                <a:blip r:embed="rId3"/>
                <a:tile tx="0" ty="0" sx="100000" sy="100000" flip="none" algn="tl"/>
              </a:blipFill>
              <a:latin typeface="HG丸ｺﾞｼｯｸM-PRO" panose="020F0600000000000000" pitchFamily="50" charset="-128"/>
              <a:ea typeface="HG丸ｺﾞｼｯｸM-PRO" panose="020F0600000000000000" pitchFamily="50" charset="-128"/>
            </a:endParaRPr>
          </a:p>
        </p:txBody>
      </p:sp>
      <p:sp>
        <p:nvSpPr>
          <p:cNvPr id="9" name="四角形: 角を丸くする 8"/>
          <p:cNvSpPr/>
          <p:nvPr/>
        </p:nvSpPr>
        <p:spPr>
          <a:xfrm>
            <a:off x="107504" y="4869160"/>
            <a:ext cx="4416348" cy="1877108"/>
          </a:xfrm>
          <a:prstGeom prst="roundRect">
            <a:avLst/>
          </a:prstGeom>
          <a:solidFill>
            <a:srgbClr val="FFFFC1"/>
          </a:solidFill>
          <a:ln>
            <a:solidFill>
              <a:srgbClr val="FFFF3F"/>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シンデレラは人々の話を聞き、</a:t>
            </a:r>
            <a:endParaRPr lang="en-US" altLang="ja-JP"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endParaRPr>
          </a:p>
          <a:p>
            <a:pPr algn="ctr"/>
            <a:r>
              <a:rPr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その場で最適な行動を取る必要があります。</a:t>
            </a:r>
            <a:endParaRPr lang="en-US" altLang="ja-JP"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endParaRPr>
          </a:p>
          <a:p>
            <a:pPr algn="ctr"/>
            <a:r>
              <a:rPr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人を</a:t>
            </a:r>
            <a:r>
              <a:rPr lang="ja-JP" altLang="en-US" sz="1600" b="1" dirty="0">
                <a:solidFill>
                  <a:srgbClr val="C00000"/>
                </a:solid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騙</a:t>
            </a:r>
            <a:r>
              <a:rPr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す</a:t>
            </a:r>
            <a:r>
              <a:rPr lang="en-US" altLang="ja-JP" sz="1600" b="1" dirty="0">
                <a:solidFill>
                  <a:schemeClr val="tx1"/>
                </a:solid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a:t>
            </a:r>
            <a:r>
              <a:rPr lang="ja-JP" altLang="en-US" sz="1600" b="1" dirty="0">
                <a:solidFill>
                  <a:schemeClr val="tx1"/>
                </a:solid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変装</a:t>
            </a:r>
            <a:r>
              <a:rPr lang="en-US" altLang="ja-JP" sz="1600" b="1" dirty="0">
                <a:solidFill>
                  <a:schemeClr val="tx1"/>
                </a:solid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a:t>
            </a:r>
            <a:r>
              <a:rPr lang="ja-JP" altLang="en-US" sz="1600" b="1" dirty="0">
                <a:solidFill>
                  <a:schemeClr val="tx1"/>
                </a:solid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ﾁｪﾝｼﾞ</a:t>
            </a:r>
            <a:r>
              <a:rPr lang="en-US" altLang="ja-JP" sz="1600" b="1" dirty="0">
                <a:solidFill>
                  <a:schemeClr val="tx1"/>
                </a:solid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a:t>
            </a:r>
            <a:br>
              <a:rPr lang="en-US" altLang="ja-JP"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br>
            <a:r>
              <a:rPr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人を</a:t>
            </a:r>
            <a:r>
              <a:rPr lang="ja-JP" altLang="en-US" sz="1600" b="1" dirty="0">
                <a:solidFill>
                  <a:srgbClr val="C00000"/>
                </a:solid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唆</a:t>
            </a:r>
            <a:r>
              <a:rPr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す</a:t>
            </a:r>
            <a:r>
              <a:rPr lang="en-US" altLang="ja-JP" sz="1600" b="1" dirty="0">
                <a:solidFill>
                  <a:schemeClr val="tx1"/>
                </a:solid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a:t>
            </a:r>
            <a:r>
              <a:rPr lang="ja-JP" altLang="en-US" sz="1600" b="1" dirty="0">
                <a:solidFill>
                  <a:schemeClr val="tx1"/>
                </a:solid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陽動</a:t>
            </a:r>
            <a:r>
              <a:rPr lang="en-US" altLang="ja-JP" sz="1600" b="1" dirty="0">
                <a:solidFill>
                  <a:schemeClr val="tx1"/>
                </a:solid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a:t>
            </a:r>
            <a:r>
              <a:rPr lang="ja-JP" altLang="en-US" sz="1600" b="1" dirty="0">
                <a:solidFill>
                  <a:schemeClr val="tx1"/>
                </a:solid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ﾏｳｽ</a:t>
            </a:r>
            <a:r>
              <a:rPr lang="en-US" altLang="ja-JP" sz="1600" b="1" dirty="0">
                <a:solidFill>
                  <a:schemeClr val="tx1"/>
                </a:solid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a:t>
            </a:r>
            <a:br>
              <a:rPr lang="en-US" altLang="ja-JP"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br>
            <a:r>
              <a:rPr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人を</a:t>
            </a:r>
            <a:r>
              <a:rPr lang="ja-JP" altLang="en-US" sz="1600" b="1" dirty="0">
                <a:solidFill>
                  <a:srgbClr val="C00000"/>
                </a:solid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欺</a:t>
            </a:r>
            <a:r>
              <a:rPr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く</a:t>
            </a:r>
            <a:r>
              <a:rPr lang="en-US" altLang="ja-JP" sz="1600" b="1" dirty="0">
                <a:solidFill>
                  <a:schemeClr val="tx1"/>
                </a:solid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a:t>
            </a:r>
            <a:r>
              <a:rPr lang="ja-JP" altLang="en-US" sz="1600" b="1" dirty="0">
                <a:solidFill>
                  <a:schemeClr val="tx1"/>
                </a:solid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隠蔽</a:t>
            </a:r>
            <a:r>
              <a:rPr lang="en-US" altLang="ja-JP" sz="1600" b="1" dirty="0">
                <a:solidFill>
                  <a:schemeClr val="tx1"/>
                </a:solid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a:t>
            </a:r>
            <a:r>
              <a:rPr lang="ja-JP" altLang="en-US" sz="1600" b="1" dirty="0">
                <a:solidFill>
                  <a:schemeClr val="tx1"/>
                </a:solid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ﾊﾟﾝﾌﾟｷﾝ</a:t>
            </a:r>
            <a:r>
              <a:rPr lang="en-US" altLang="ja-JP" sz="1600" b="1" dirty="0">
                <a:solidFill>
                  <a:schemeClr val="tx1"/>
                </a:solid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a:t>
            </a:r>
            <a:br>
              <a:rPr lang="en-US" altLang="ja-JP"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br>
            <a:r>
              <a:rPr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の三つから選びましょう。</a:t>
            </a:r>
          </a:p>
        </p:txBody>
      </p:sp>
      <p:sp>
        <p:nvSpPr>
          <p:cNvPr id="10" name="四角形: 角を丸くする 9"/>
          <p:cNvSpPr/>
          <p:nvPr/>
        </p:nvSpPr>
        <p:spPr>
          <a:xfrm>
            <a:off x="923999" y="4005064"/>
            <a:ext cx="2783358" cy="1008113"/>
          </a:xfrm>
          <a:prstGeom prst="roundRect">
            <a:avLst/>
          </a:prstGeom>
          <a:solidFill>
            <a:srgbClr val="FFFFC1"/>
          </a:solidFill>
          <a:ln>
            <a:solidFill>
              <a:srgbClr val="FFFF3F"/>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2000" b="1" dirty="0">
                <a:blipFill>
                  <a:blip r:embed="rId3"/>
                  <a:tile tx="0" ty="0" sx="100000" sy="100000" flip="none" algn="tl"/>
                </a:blipFill>
                <a:latin typeface="HGP創英角ｺﾞｼｯｸUB" panose="020B0900000000000000" pitchFamily="50" charset="-128"/>
                <a:ea typeface="HGP創英角ｺﾞｼｯｸUB" panose="020B0900000000000000" pitchFamily="50" charset="-128"/>
              </a:rPr>
              <a:t>巧みに使い分けろ！</a:t>
            </a:r>
            <a:br>
              <a:rPr lang="en-US" altLang="ja-JP" sz="2000" b="1" dirty="0">
                <a:blipFill>
                  <a:blip r:embed="rId3"/>
                  <a:tile tx="0" ty="0" sx="100000" sy="100000" flip="none" algn="tl"/>
                </a:blipFill>
                <a:latin typeface="HGP創英角ｺﾞｼｯｸUB" panose="020B0900000000000000" pitchFamily="50" charset="-128"/>
                <a:ea typeface="HGP創英角ｺﾞｼｯｸUB" panose="020B0900000000000000" pitchFamily="50" charset="-128"/>
              </a:rPr>
            </a:br>
            <a:r>
              <a:rPr lang="ja-JP" altLang="en-US" sz="2000" b="1" dirty="0">
                <a:blipFill>
                  <a:blip r:embed="rId3"/>
                  <a:tile tx="0" ty="0" sx="100000" sy="100000" flip="none" algn="tl"/>
                </a:blipFill>
                <a:latin typeface="HGP創英角ｺﾞｼｯｸUB" panose="020B0900000000000000" pitchFamily="50" charset="-128"/>
                <a:ea typeface="HGP創英角ｺﾞｼｯｸUB" panose="020B0900000000000000" pitchFamily="50" charset="-128"/>
              </a:rPr>
              <a:t>変装！ 陽動！ 隠蔽！</a:t>
            </a:r>
          </a:p>
        </p:txBody>
      </p:sp>
      <p:sp>
        <p:nvSpPr>
          <p:cNvPr id="14" name="四角形: 角を丸くする 13"/>
          <p:cNvSpPr/>
          <p:nvPr/>
        </p:nvSpPr>
        <p:spPr>
          <a:xfrm>
            <a:off x="4644008" y="4869160"/>
            <a:ext cx="4416348" cy="1877108"/>
          </a:xfrm>
          <a:prstGeom prst="roundRect">
            <a:avLst/>
          </a:prstGeom>
          <a:solidFill>
            <a:srgbClr val="FFFFC1"/>
          </a:solidFill>
          <a:ln>
            <a:solidFill>
              <a:srgbClr val="FFFF3F"/>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城内に忍び込むと、時折憧れの王子様が</a:t>
            </a:r>
            <a:br>
              <a:rPr kumimoji="1" lang="en-US" altLang="ja-JP"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br>
            <a:r>
              <a:rPr kumimoji="1"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うろうろしていることが。</a:t>
            </a:r>
            <a:br>
              <a:rPr kumimoji="1" lang="en-US" altLang="ja-JP"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br>
            <a:r>
              <a:rPr kumimoji="1"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王子様にバレ</a:t>
            </a:r>
            <a:r>
              <a:rPr kumimoji="1" lang="ja-JP" altLang="en-US" sz="1600" b="1" dirty="0" err="1">
                <a:blipFill>
                  <a:blip r:embed="rId3"/>
                  <a:tile tx="0" ty="0" sx="100000" sy="100000" flip="none" algn="tl"/>
                </a:blipFill>
                <a:latin typeface="HG丸ｺﾞｼｯｸM-PRO" panose="020F0600000000000000" pitchFamily="50" charset="-128"/>
                <a:ea typeface="HG丸ｺﾞｼｯｸM-PRO" panose="020F0600000000000000" pitchFamily="50" charset="-128"/>
              </a:rPr>
              <a:t>る</a:t>
            </a:r>
            <a:r>
              <a:rPr kumimoji="1"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わけにはいかないので、</a:t>
            </a:r>
            <a:endParaRPr kumimoji="1" lang="en-US" altLang="ja-JP"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endParaRPr>
          </a:p>
          <a:p>
            <a:pPr algn="ctr"/>
            <a:r>
              <a:rPr kumimoji="1"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王子様に見付かることだけは何がなんでも</a:t>
            </a:r>
            <a:endParaRPr kumimoji="1" lang="en-US" altLang="ja-JP"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endParaRPr>
          </a:p>
          <a:p>
            <a:pPr algn="ctr"/>
            <a:r>
              <a:rPr kumimoji="1"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避けなければ。</a:t>
            </a:r>
          </a:p>
        </p:txBody>
      </p:sp>
      <p:sp>
        <p:nvSpPr>
          <p:cNvPr id="15" name="四角形: 角を丸くする 14"/>
          <p:cNvSpPr/>
          <p:nvPr/>
        </p:nvSpPr>
        <p:spPr>
          <a:xfrm>
            <a:off x="5460503" y="4005064"/>
            <a:ext cx="2783358" cy="1008113"/>
          </a:xfrm>
          <a:prstGeom prst="roundRect">
            <a:avLst/>
          </a:prstGeom>
          <a:solidFill>
            <a:srgbClr val="FFFFC1"/>
          </a:solidFill>
          <a:ln>
            <a:solidFill>
              <a:srgbClr val="FFFF3F"/>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2000" b="1" dirty="0">
                <a:blipFill>
                  <a:blip r:embed="rId3"/>
                  <a:tile tx="0" ty="0" sx="100000" sy="100000" flip="none" algn="tl"/>
                </a:blipFill>
                <a:latin typeface="HGP創英角ｺﾞｼｯｸUB" panose="020B0900000000000000" pitchFamily="50" charset="-128"/>
                <a:ea typeface="HGP創英角ｺﾞｼｯｸUB" panose="020B0900000000000000" pitchFamily="50" charset="-128"/>
              </a:rPr>
              <a:t>王子にだけは</a:t>
            </a:r>
            <a:br>
              <a:rPr lang="en-US" altLang="ja-JP" sz="2000" b="1" dirty="0">
                <a:blipFill>
                  <a:blip r:embed="rId3"/>
                  <a:tile tx="0" ty="0" sx="100000" sy="100000" flip="none" algn="tl"/>
                </a:blipFill>
                <a:latin typeface="HGP創英角ｺﾞｼｯｸUB" panose="020B0900000000000000" pitchFamily="50" charset="-128"/>
                <a:ea typeface="HGP創英角ｺﾞｼｯｸUB" panose="020B0900000000000000" pitchFamily="50" charset="-128"/>
              </a:rPr>
            </a:br>
            <a:r>
              <a:rPr lang="ja-JP" altLang="en-US" sz="2000" b="1" dirty="0">
                <a:blipFill>
                  <a:blip r:embed="rId3"/>
                  <a:tile tx="0" ty="0" sx="100000" sy="100000" flip="none" algn="tl"/>
                </a:blipFill>
                <a:latin typeface="HGP創英角ｺﾞｼｯｸUB" panose="020B0900000000000000" pitchFamily="50" charset="-128"/>
                <a:ea typeface="HGP創英角ｺﾞｼｯｸUB" panose="020B0900000000000000" pitchFamily="50" charset="-128"/>
              </a:rPr>
              <a:t>絶対に見付かるな！</a:t>
            </a:r>
            <a:endParaRPr kumimoji="1" lang="ja-JP" altLang="en-US" sz="2000" b="1" dirty="0">
              <a:blipFill>
                <a:blip r:embed="rId3"/>
                <a:tile tx="0" ty="0" sx="100000" sy="100000" flip="none" algn="tl"/>
              </a:blipFill>
              <a:latin typeface="HGP創英角ｺﾞｼｯｸUB" panose="020B0900000000000000" pitchFamily="50" charset="-128"/>
              <a:ea typeface="HGP創英角ｺﾞｼｯｸUB" panose="020B0900000000000000" pitchFamily="50" charset="-128"/>
            </a:endParaRPr>
          </a:p>
        </p:txBody>
      </p:sp>
      <p:sp>
        <p:nvSpPr>
          <p:cNvPr id="17" name="正方形/長方形 16">
            <a:extLst>
              <a:ext uri="{FF2B5EF4-FFF2-40B4-BE49-F238E27FC236}">
                <a16:creationId xmlns:a16="http://schemas.microsoft.com/office/drawing/2014/main" id="{F27DFA94-2E10-4056-BF1F-73FEF4DF8699}"/>
              </a:ext>
            </a:extLst>
          </p:cNvPr>
          <p:cNvSpPr/>
          <p:nvPr/>
        </p:nvSpPr>
        <p:spPr>
          <a:xfrm>
            <a:off x="324714" y="1484784"/>
            <a:ext cx="4247286" cy="237411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pic>
        <p:nvPicPr>
          <p:cNvPr id="1026" name="Picture 2" descr="「トップダウンシューティング」の画像検索結果">
            <a:extLst>
              <a:ext uri="{FF2B5EF4-FFF2-40B4-BE49-F238E27FC236}">
                <a16:creationId xmlns:a16="http://schemas.microsoft.com/office/drawing/2014/main" id="{F12AC03F-2E63-4F79-A77C-A2A64E25C2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050" y="1484783"/>
            <a:ext cx="4234919" cy="2374111"/>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Effect>
                      <a14:colorTemperature colorTemp="112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rot="20512130" flipH="1">
            <a:off x="6244898" y="2716098"/>
            <a:ext cx="1156181" cy="1156181"/>
          </a:xfrm>
          <a:prstGeom prst="rect">
            <a:avLst/>
          </a:prstGeom>
          <a:ln>
            <a:noFill/>
          </a:ln>
          <a:effectLst>
            <a:outerShdw blurRad="292100" dist="139700" dir="2700000" algn="tl" rotWithShape="0">
              <a:srgbClr val="333333">
                <a:alpha val="65000"/>
              </a:srgbClr>
            </a:outerShdw>
          </a:effectLst>
        </p:spPr>
      </p:pic>
      <p:grpSp>
        <p:nvGrpSpPr>
          <p:cNvPr id="2" name="図形グループ 1"/>
          <p:cNvGrpSpPr/>
          <p:nvPr/>
        </p:nvGrpSpPr>
        <p:grpSpPr>
          <a:xfrm>
            <a:off x="7720560" y="2708920"/>
            <a:ext cx="1224989" cy="1094048"/>
            <a:chOff x="7176505" y="2736745"/>
            <a:chExt cx="902483" cy="806015"/>
          </a:xfrm>
        </p:grpSpPr>
        <p:pic>
          <p:nvPicPr>
            <p:cNvPr id="13" name="図 12"/>
            <p:cNvPicPr>
              <a:picLocks noChangeAspect="1"/>
            </p:cNvPicPr>
            <p:nvPr/>
          </p:nvPicPr>
          <p:blipFill>
            <a:blip r:embed="rId7" cstate="print">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176505" y="2736745"/>
              <a:ext cx="902483" cy="806015"/>
            </a:xfrm>
            <a:prstGeom prst="rect">
              <a:avLst/>
            </a:prstGeom>
            <a:ln>
              <a:noFill/>
            </a:ln>
            <a:effectLst>
              <a:outerShdw blurRad="292100" dist="139700" dir="2700000" algn="tl" rotWithShape="0">
                <a:srgbClr val="333333">
                  <a:alpha val="65000"/>
                </a:srgbClr>
              </a:outerShdw>
            </a:effectLst>
          </p:spPr>
        </p:pic>
        <p:pic>
          <p:nvPicPr>
            <p:cNvPr id="16" name="図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79815" y="3019572"/>
              <a:ext cx="495862" cy="369950"/>
            </a:xfrm>
            <a:prstGeom prst="rect">
              <a:avLst/>
            </a:prstGeom>
          </p:spPr>
        </p:pic>
      </p:grpSp>
      <p:pic>
        <p:nvPicPr>
          <p:cNvPr id="3" name="図 2"/>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10000" b="90000" l="10000" r="90000">
                        <a14:foregroundMark x1="40154" y1="36115" x2="40154" y2="36115"/>
                        <a14:foregroundMark x1="49846" y1="43094" x2="49846" y2="43094"/>
                        <a14:foregroundMark x1="39231" y1="47626" x2="39231" y2="47626"/>
                        <a14:foregroundMark x1="27462" y1="33453" x2="27462" y2="33453"/>
                        <a14:foregroundMark x1="22308" y1="37842" x2="22308" y2="37842"/>
                        <a14:foregroundMark x1="23000" y1="33597" x2="23000" y2="33597"/>
                        <a14:foregroundMark x1="33000" y1="32662" x2="33000" y2="32662"/>
                        <a14:foregroundMark x1="35231" y1="29856" x2="35231" y2="29856"/>
                        <a14:foregroundMark x1="31692" y1="30000" x2="31692" y2="30000"/>
                        <a14:foregroundMark x1="37846" y1="27842" x2="37846" y2="27842"/>
                        <a14:foregroundMark x1="38692" y1="32158" x2="38692" y2="32158"/>
                        <a14:foregroundMark x1="31692" y1="35468" x2="31692" y2="35468"/>
                        <a14:foregroundMark x1="25000" y1="42302" x2="25000" y2="42302"/>
                        <a14:foregroundMark x1="21462" y1="42518" x2="21462" y2="42518"/>
                        <a14:foregroundMark x1="22462" y1="45971" x2="22462" y2="45971"/>
                        <a14:foregroundMark x1="24000" y1="49712" x2="24000" y2="49712"/>
                        <a14:foregroundMark x1="27692" y1="48561" x2="27692" y2="48561"/>
                        <a14:foregroundMark x1="32000" y1="51439" x2="32000" y2="51439"/>
                        <a14:foregroundMark x1="37154" y1="51439" x2="37154" y2="51439"/>
                        <a14:foregroundMark x1="41538" y1="50935" x2="41538" y2="50935"/>
                        <a14:foregroundMark x1="44000" y1="47842" x2="44000" y2="47842"/>
                        <a14:foregroundMark x1="42846" y1="45180" x2="42846" y2="45180"/>
                        <a14:foregroundMark x1="44385" y1="42158" x2="44385" y2="42158"/>
                        <a14:foregroundMark x1="46692" y1="45468" x2="46692" y2="45468"/>
                        <a14:foregroundMark x1="41692" y1="40432" x2="41692" y2="40432"/>
                        <a14:foregroundMark x1="45000" y1="37986" x2="45000" y2="37986"/>
                        <a14:foregroundMark x1="42846" y1="33741" x2="42846" y2="33741"/>
                        <a14:foregroundMark x1="41538" y1="29353" x2="41538" y2="29353"/>
                        <a14:foregroundMark x1="44385" y1="30935" x2="44385" y2="30935"/>
                        <a14:foregroundMark x1="46538" y1="34245" x2="46538" y2="34245"/>
                        <a14:foregroundMark x1="47923" y1="39353" x2="47923" y2="39353"/>
                        <a14:foregroundMark x1="47923" y1="36547" x2="47923" y2="36547"/>
                        <a14:foregroundMark x1="52077" y1="38777" x2="52077" y2="38777"/>
                        <a14:foregroundMark x1="55769" y1="40504" x2="55769" y2="40504"/>
                        <a14:foregroundMark x1="56385" y1="36547" x2="56385" y2="36547"/>
                        <a14:foregroundMark x1="52077" y1="34676" x2="52077" y2="34676"/>
                        <a14:foregroundMark x1="48385" y1="30647" x2="48385" y2="30647"/>
                        <a14:foregroundMark x1="51385" y1="31223" x2="51385" y2="31223"/>
                        <a14:foregroundMark x1="50923" y1="27986" x2="50923" y2="27986"/>
                        <a14:foregroundMark x1="54692" y1="29209" x2="54692" y2="29209"/>
                        <a14:foregroundMark x1="55538" y1="32374" x2="55538" y2="32374"/>
                        <a14:foregroundMark x1="59077" y1="33165" x2="59077" y2="33165"/>
                        <a14:foregroundMark x1="60385" y1="36835" x2="60385" y2="36835"/>
                        <a14:foregroundMark x1="63615" y1="34101" x2="63615" y2="34101"/>
                        <a14:foregroundMark x1="59385" y1="29496" x2="59385" y2="29496"/>
                        <a14:foregroundMark x1="63923" y1="28777" x2="63923" y2="28777"/>
                        <a14:foregroundMark x1="66769" y1="31367" x2="66769" y2="31583"/>
                        <a14:foregroundMark x1="66385" y1="28921" x2="66385" y2="28921"/>
                        <a14:foregroundMark x1="69923" y1="29496" x2="69923" y2="29496"/>
                        <a14:foregroundMark x1="74615" y1="25971" x2="74615" y2="25971"/>
                      </a14:backgroundRemoval>
                    </a14:imgEffect>
                  </a14:imgLayer>
                </a14:imgProps>
              </a:ext>
              <a:ext uri="{28A0092B-C50C-407E-A947-70E740481C1C}">
                <a14:useLocalDpi xmlns:a14="http://schemas.microsoft.com/office/drawing/2010/main" val="0"/>
              </a:ext>
            </a:extLst>
          </a:blip>
          <a:srcRect l="14643" t="24801" r="23414" b="16401"/>
          <a:stretch/>
        </p:blipFill>
        <p:spPr>
          <a:xfrm>
            <a:off x="4749898" y="2905719"/>
            <a:ext cx="1560843" cy="15841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085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rotWithShape="1">
          <a:blip r:embed="rId2">
            <a:extLst>
              <a:ext uri="{28A0092B-C50C-407E-A947-70E740481C1C}">
                <a14:useLocalDpi xmlns:a14="http://schemas.microsoft.com/office/drawing/2010/main" val="0"/>
              </a:ext>
            </a:extLst>
          </a:blip>
          <a:srcRect l="5416" t="15215" r="23902" b="6567"/>
          <a:stretch/>
        </p:blipFill>
        <p:spPr>
          <a:xfrm>
            <a:off x="429906" y="3254367"/>
            <a:ext cx="2845950" cy="2491532"/>
          </a:xfrm>
          <a:prstGeom prst="rect">
            <a:avLst/>
          </a:prstGeom>
        </p:spPr>
      </p:pic>
      <p:sp>
        <p:nvSpPr>
          <p:cNvPr id="24" name="楕円 23"/>
          <p:cNvSpPr/>
          <p:nvPr/>
        </p:nvSpPr>
        <p:spPr>
          <a:xfrm>
            <a:off x="807146" y="5426647"/>
            <a:ext cx="721567" cy="288032"/>
          </a:xfrm>
          <a:prstGeom prst="ellipse">
            <a:avLst/>
          </a:prstGeom>
          <a:solidFill>
            <a:schemeClr val="dk1">
              <a:alpha val="60000"/>
            </a:schemeClr>
          </a:solidFill>
          <a:ln>
            <a:noFill/>
          </a:ln>
          <a:effectLst>
            <a:softEdge rad="63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 name="楕円 2"/>
          <p:cNvSpPr/>
          <p:nvPr/>
        </p:nvSpPr>
        <p:spPr>
          <a:xfrm>
            <a:off x="4063017" y="3068960"/>
            <a:ext cx="894751" cy="288032"/>
          </a:xfrm>
          <a:prstGeom prst="ellipse">
            <a:avLst/>
          </a:prstGeom>
          <a:solidFill>
            <a:schemeClr val="dk1">
              <a:alpha val="60000"/>
            </a:schemeClr>
          </a:solidFill>
          <a:ln>
            <a:noFill/>
          </a:ln>
          <a:effectLst>
            <a:softEdge rad="63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5" name="図 24"/>
          <p:cNvPicPr>
            <a:picLocks noChangeAspect="1"/>
          </p:cNvPicPr>
          <p:nvPr/>
        </p:nvPicPr>
        <p:blipFill rotWithShape="1">
          <a:blip r:embed="rId2">
            <a:extLst>
              <a:ext uri="{28A0092B-C50C-407E-A947-70E740481C1C}">
                <a14:useLocalDpi xmlns:a14="http://schemas.microsoft.com/office/drawing/2010/main" val="0"/>
              </a:ext>
            </a:extLst>
          </a:blip>
          <a:srcRect l="5416" t="15215" r="25237" b="6567"/>
          <a:stretch/>
        </p:blipFill>
        <p:spPr>
          <a:xfrm flipH="1">
            <a:off x="5868144" y="3264224"/>
            <a:ext cx="2792216" cy="2491532"/>
          </a:xfrm>
          <a:prstGeom prst="rect">
            <a:avLst/>
          </a:prstGeom>
        </p:spPr>
      </p:pic>
      <p:sp>
        <p:nvSpPr>
          <p:cNvPr id="6" name="四角形: 角を丸くする 5"/>
          <p:cNvSpPr/>
          <p:nvPr/>
        </p:nvSpPr>
        <p:spPr>
          <a:xfrm>
            <a:off x="107504" y="65343"/>
            <a:ext cx="8928992" cy="1203417"/>
          </a:xfrm>
          <a:prstGeom prst="round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ja-JP" altLang="en-US" sz="5400" dirty="0">
                <a:solidFill>
                  <a:srgbClr val="FFFF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スニーキング</a:t>
            </a:r>
            <a:r>
              <a:rPr lang="ja-JP" altLang="en-US" sz="4000" dirty="0">
                <a:solidFill>
                  <a:srgbClr val="FFFF00"/>
                </a:solidFill>
                <a:latin typeface="HGP創英角ﾎﾟｯﾌﾟ体" panose="040B0A00000000000000" pitchFamily="50" charset="-128"/>
                <a:ea typeface="HGP創英角ﾎﾟｯﾌﾟ体" panose="040B0A00000000000000" pitchFamily="50" charset="-128"/>
              </a:rPr>
              <a:t>な</a:t>
            </a:r>
            <a:r>
              <a:rPr lang="ja-JP" altLang="en-US" sz="5400" dirty="0">
                <a:solidFill>
                  <a:srgbClr val="FFFF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ストーキング</a:t>
            </a:r>
            <a:r>
              <a:rPr lang="en-US" altLang="ja-JP" sz="5400" dirty="0">
                <a:solidFill>
                  <a:srgbClr val="FFFF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a:t>
            </a:r>
          </a:p>
        </p:txBody>
      </p:sp>
      <p:sp>
        <p:nvSpPr>
          <p:cNvPr id="5" name="矢印: 上向き折線 4"/>
          <p:cNvSpPr/>
          <p:nvPr/>
        </p:nvSpPr>
        <p:spPr>
          <a:xfrm flipV="1">
            <a:off x="5508104" y="1877740"/>
            <a:ext cx="2029040" cy="1044116"/>
          </a:xfrm>
          <a:prstGeom prst="bentUpArrow">
            <a:avLst/>
          </a:prstGeom>
          <a:solidFill>
            <a:srgbClr val="FFFFC1"/>
          </a:solidFill>
          <a:ln>
            <a:solidFill>
              <a:srgbClr val="FFFF3F"/>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b="1">
              <a:blipFill>
                <a:blip r:embed="rId4"/>
                <a:tile tx="0" ty="0" sx="100000" sy="100000" flip="none" algn="tl"/>
              </a:blipFill>
            </a:endParaRPr>
          </a:p>
        </p:txBody>
      </p:sp>
      <p:sp>
        <p:nvSpPr>
          <p:cNvPr id="7" name="矢印: 上向き折線 6"/>
          <p:cNvSpPr/>
          <p:nvPr/>
        </p:nvSpPr>
        <p:spPr>
          <a:xfrm flipH="1" flipV="1">
            <a:off x="1547664" y="1877740"/>
            <a:ext cx="2029040" cy="1044116"/>
          </a:xfrm>
          <a:prstGeom prst="bentUpArrow">
            <a:avLst/>
          </a:prstGeom>
          <a:solidFill>
            <a:srgbClr val="FFFFC1"/>
          </a:solidFill>
          <a:ln>
            <a:solidFill>
              <a:srgbClr val="FFFF3F"/>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b="1">
              <a:blipFill>
                <a:blip r:embed="rId4"/>
                <a:tile tx="0" ty="0" sx="100000" sy="100000" flip="none" algn="tl"/>
              </a:blipFill>
            </a:endParaRPr>
          </a:p>
        </p:txBody>
      </p:sp>
      <p:sp>
        <p:nvSpPr>
          <p:cNvPr id="12" name="正方形/長方形 11"/>
          <p:cNvSpPr/>
          <p:nvPr/>
        </p:nvSpPr>
        <p:spPr>
          <a:xfrm rot="20368788">
            <a:off x="470869" y="3404214"/>
            <a:ext cx="652133" cy="1015663"/>
          </a:xfrm>
          <a:prstGeom prst="rect">
            <a:avLst/>
          </a:prstGeom>
          <a:noFill/>
        </p:spPr>
        <p:txBody>
          <a:bodyPr wrap="square" lIns="91440" tIns="45720" rIns="91440" bIns="45720">
            <a:spAutoFit/>
          </a:bodyPr>
          <a:lstStyle/>
          <a:p>
            <a:pPr algn="ctr"/>
            <a:r>
              <a:rPr lang="ja-JP" altLang="en-US" sz="6000" b="1" cap="none" spc="0" dirty="0">
                <a:ln w="10541" cmpd="sng">
                  <a:solidFill>
                    <a:srgbClr val="FFC000"/>
                  </a:solidFill>
                  <a:prstDash val="solid"/>
                </a:ln>
                <a:solidFill>
                  <a:srgbClr val="FFFF00"/>
                </a:solidFill>
                <a:effectLst/>
              </a:rPr>
              <a:t>！</a:t>
            </a:r>
          </a:p>
        </p:txBody>
      </p:sp>
      <p:sp>
        <p:nvSpPr>
          <p:cNvPr id="20" name="四角形: 角を丸くする 19"/>
          <p:cNvSpPr/>
          <p:nvPr/>
        </p:nvSpPr>
        <p:spPr>
          <a:xfrm>
            <a:off x="3333462" y="3311610"/>
            <a:ext cx="2477076" cy="936104"/>
          </a:xfrm>
          <a:prstGeom prst="roundRect">
            <a:avLst/>
          </a:prstGeom>
          <a:solidFill>
            <a:srgbClr val="FFFFC1"/>
          </a:solidFill>
          <a:ln>
            <a:solidFill>
              <a:srgbClr val="FFFF3F"/>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2000" b="1" dirty="0">
                <a:blipFill>
                  <a:blip r:embed="rId4"/>
                  <a:tile tx="0" ty="0" sx="100000" sy="100000" flip="none" algn="tl"/>
                </a:blipFill>
                <a:latin typeface="HG丸ｺﾞｼｯｸM-PRO" panose="020F0600000000000000" pitchFamily="50" charset="-128"/>
                <a:ea typeface="HG丸ｺﾞｼｯｸM-PRO" panose="020F0600000000000000" pitchFamily="50" charset="-128"/>
              </a:rPr>
              <a:t>王子が城内を</a:t>
            </a:r>
            <a:endParaRPr lang="en-US" altLang="ja-JP" sz="2000" b="1" dirty="0">
              <a:blipFill>
                <a:blip r:embed="rId4"/>
                <a:tile tx="0" ty="0" sx="100000" sy="100000" flip="none" algn="tl"/>
              </a:blipFill>
              <a:latin typeface="HG丸ｺﾞｼｯｸM-PRO" panose="020F0600000000000000" pitchFamily="50" charset="-128"/>
              <a:ea typeface="HG丸ｺﾞｼｯｸM-PRO" panose="020F0600000000000000" pitchFamily="50" charset="-128"/>
            </a:endParaRPr>
          </a:p>
          <a:p>
            <a:pPr algn="ctr"/>
            <a:r>
              <a:rPr lang="ja-JP" altLang="en-US" sz="2000" b="1" dirty="0">
                <a:blipFill>
                  <a:blip r:embed="rId4"/>
                  <a:tile tx="0" ty="0" sx="100000" sy="100000" flip="none" algn="tl"/>
                </a:blipFill>
                <a:latin typeface="HG丸ｺﾞｼｯｸM-PRO" panose="020F0600000000000000" pitchFamily="50" charset="-128"/>
                <a:ea typeface="HG丸ｺﾞｼｯｸM-PRO" panose="020F0600000000000000" pitchFamily="50" charset="-128"/>
              </a:rPr>
              <a:t>徘徊している時が</a:t>
            </a:r>
            <a:endParaRPr lang="en-US" altLang="ja-JP" sz="2000" b="1" dirty="0">
              <a:blipFill>
                <a:blip r:embed="rId4"/>
                <a:tile tx="0" ty="0" sx="100000" sy="100000" flip="none" algn="tl"/>
              </a:blipFill>
              <a:latin typeface="HG丸ｺﾞｼｯｸM-PRO" panose="020F0600000000000000" pitchFamily="50" charset="-128"/>
              <a:ea typeface="HG丸ｺﾞｼｯｸM-PRO" panose="020F0600000000000000" pitchFamily="50" charset="-128"/>
            </a:endParaRPr>
          </a:p>
        </p:txBody>
      </p:sp>
      <p:sp>
        <p:nvSpPr>
          <p:cNvPr id="21" name="四角形: 角を丸くする 20"/>
          <p:cNvSpPr/>
          <p:nvPr/>
        </p:nvSpPr>
        <p:spPr>
          <a:xfrm>
            <a:off x="397080" y="5830548"/>
            <a:ext cx="2880320" cy="936104"/>
          </a:xfrm>
          <a:prstGeom prst="roundRect">
            <a:avLst/>
          </a:prstGeom>
          <a:solidFill>
            <a:srgbClr val="FFFFC1"/>
          </a:solidFill>
          <a:ln>
            <a:solidFill>
              <a:srgbClr val="FFFF3F"/>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2000" b="1" dirty="0">
                <a:blipFill>
                  <a:blip r:embed="rId4"/>
                  <a:tile tx="0" ty="0" sx="100000" sy="100000" flip="none" algn="tl"/>
                </a:blipFill>
                <a:latin typeface="HG丸ｺﾞｼｯｸM-PRO" panose="020F0600000000000000" pitchFamily="50" charset="-128"/>
                <a:ea typeface="HG丸ｺﾞｼｯｸM-PRO" panose="020F0600000000000000" pitchFamily="50" charset="-128"/>
              </a:rPr>
              <a:t>見付かれば</a:t>
            </a:r>
            <a:endParaRPr lang="en-US" altLang="ja-JP" sz="2000" b="1" dirty="0">
              <a:blipFill>
                <a:blip r:embed="rId4"/>
                <a:tile tx="0" ty="0" sx="100000" sy="100000" flip="none" algn="tl"/>
              </a:blipFill>
              <a:latin typeface="HG丸ｺﾞｼｯｸM-PRO" panose="020F0600000000000000" pitchFamily="50" charset="-128"/>
              <a:ea typeface="HG丸ｺﾞｼｯｸM-PRO" panose="020F0600000000000000" pitchFamily="50" charset="-128"/>
            </a:endParaRPr>
          </a:p>
          <a:p>
            <a:pPr algn="ctr">
              <a:lnSpc>
                <a:spcPts val="1600"/>
              </a:lnSpc>
            </a:pPr>
            <a:r>
              <a:rPr lang="en-US" altLang="ja-JP" sz="1200" b="1" dirty="0">
                <a:blipFill>
                  <a:blip r:embed="rId4"/>
                  <a:tile tx="0" ty="0" sx="100000" sy="100000" flip="none" algn="tl"/>
                </a:blip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 </a:t>
            </a:r>
            <a:r>
              <a:rPr lang="ja-JP" altLang="en-US" sz="1200" b="1" dirty="0">
                <a:blipFill>
                  <a:blip r:embed="rId4"/>
                  <a:tile tx="0" ty="0" sx="100000" sy="100000" flip="none" algn="tl"/>
                </a:blip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　　ﾊ　ｯ　ﾋﾟ　ｰ　ｴ　ﾝ　ﾄﾞ</a:t>
            </a:r>
            <a:br>
              <a:rPr lang="en-US" altLang="ja-JP" sz="2000" b="1" spc="600" dirty="0">
                <a:blipFill>
                  <a:blip r:embed="rId4"/>
                  <a:tile tx="0" ty="0" sx="100000" sy="100000" flip="none" algn="tl"/>
                </a:blipFill>
                <a:latin typeface="HG丸ｺﾞｼｯｸM-PRO" panose="020F0600000000000000" pitchFamily="50" charset="-128"/>
                <a:ea typeface="HG丸ｺﾞｼｯｸM-PRO" panose="020F0600000000000000" pitchFamily="50" charset="-128"/>
              </a:rPr>
            </a:br>
            <a:r>
              <a:rPr lang="ja-JP" altLang="en-US" sz="2000" b="1" dirty="0">
                <a:blipFill>
                  <a:blip r:embed="rId4"/>
                  <a:tile tx="0" ty="0" sx="100000" sy="100000" flip="none" algn="tl"/>
                </a:blipFill>
                <a:latin typeface="HG丸ｺﾞｼｯｸM-PRO" panose="020F0600000000000000" pitchFamily="50" charset="-128"/>
                <a:ea typeface="HG丸ｺﾞｼｯｸM-PRO" panose="020F0600000000000000" pitchFamily="50" charset="-128"/>
              </a:rPr>
              <a:t>即</a:t>
            </a:r>
            <a:r>
              <a:rPr lang="ja-JP" altLang="en-US" sz="2000" b="1" dirty="0">
                <a:blipFill>
                  <a:blip r:embed="rId4"/>
                  <a:tile tx="0" ty="0" sx="100000" sy="100000" flip="none" algn="tl"/>
                </a:blip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ゲームオーバー</a:t>
            </a:r>
            <a:endParaRPr lang="en-US" altLang="ja-JP" sz="2000" b="1" dirty="0">
              <a:blipFill>
                <a:blip r:embed="rId4"/>
                <a:tile tx="0" ty="0" sx="100000" sy="100000" flip="none" algn="tl"/>
              </a:blip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endParaRPr>
          </a:p>
        </p:txBody>
      </p:sp>
      <p:sp>
        <p:nvSpPr>
          <p:cNvPr id="22" name="四角形: 角を丸くする 21"/>
          <p:cNvSpPr/>
          <p:nvPr/>
        </p:nvSpPr>
        <p:spPr>
          <a:xfrm>
            <a:off x="5810538" y="5828959"/>
            <a:ext cx="2880320" cy="936104"/>
          </a:xfrm>
          <a:prstGeom prst="roundRect">
            <a:avLst/>
          </a:prstGeom>
          <a:solidFill>
            <a:srgbClr val="FFFFC1"/>
          </a:solidFill>
          <a:ln>
            <a:solidFill>
              <a:srgbClr val="FFFF3F"/>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2000" b="1" dirty="0">
                <a:blipFill>
                  <a:blip r:embed="rId4"/>
                  <a:tile tx="0" ty="0" sx="100000" sy="100000" flip="none" algn="tl"/>
                </a:blipFill>
                <a:latin typeface="HG丸ｺﾞｼｯｸM-PRO" panose="020F0600000000000000" pitchFamily="50" charset="-128"/>
                <a:ea typeface="HG丸ｺﾞｼｯｸM-PRO" panose="020F0600000000000000" pitchFamily="50" charset="-128"/>
              </a:rPr>
              <a:t>一定距離を尾行すれば</a:t>
            </a:r>
            <a:br>
              <a:rPr lang="en-US" altLang="ja-JP" sz="2000" b="1" dirty="0">
                <a:blipFill>
                  <a:blip r:embed="rId4"/>
                  <a:tile tx="0" ty="0" sx="100000" sy="100000" flip="none" algn="tl"/>
                </a:blipFill>
                <a:latin typeface="HG丸ｺﾞｼｯｸM-PRO" panose="020F0600000000000000" pitchFamily="50" charset="-128"/>
                <a:ea typeface="HG丸ｺﾞｼｯｸM-PRO" panose="020F0600000000000000" pitchFamily="50" charset="-128"/>
              </a:rPr>
            </a:br>
            <a:r>
              <a:rPr lang="ja-JP" altLang="en-US" sz="2000" b="1" dirty="0">
                <a:blipFill>
                  <a:blip r:embed="rId4"/>
                  <a:tile tx="0" ty="0" sx="100000" sy="100000" flip="none" algn="tl"/>
                </a:blip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喪女メモ</a:t>
            </a:r>
            <a:r>
              <a:rPr lang="ja-JP" altLang="en-US" sz="2000" b="1" dirty="0">
                <a:blipFill>
                  <a:blip r:embed="rId4"/>
                  <a:tile tx="0" ty="0" sx="100000" sy="100000" flip="none" algn="tl"/>
                </a:blipFill>
                <a:latin typeface="HG丸ｺﾞｼｯｸM-PRO" panose="020F0600000000000000" pitchFamily="50" charset="-128"/>
                <a:ea typeface="HG丸ｺﾞｼｯｸM-PRO" panose="020F0600000000000000" pitchFamily="50" charset="-128"/>
              </a:rPr>
              <a:t>に追記が</a:t>
            </a:r>
            <a:endParaRPr lang="en-US" altLang="ja-JP" sz="2000" b="1" dirty="0">
              <a:blipFill>
                <a:blip r:embed="rId4"/>
                <a:tile tx="0" ty="0" sx="100000" sy="100000" flip="none" algn="tl"/>
              </a:blipFill>
              <a:latin typeface="HG丸ｺﾞｼｯｸM-PRO" panose="020F0600000000000000" pitchFamily="50" charset="-128"/>
              <a:ea typeface="HG丸ｺﾞｼｯｸM-PRO" panose="020F0600000000000000" pitchFamily="50" charset="-128"/>
            </a:endParaRPr>
          </a:p>
        </p:txBody>
      </p:sp>
      <p:pic>
        <p:nvPicPr>
          <p:cNvPr id="2" name="図 1"/>
          <p:cNvPicPr>
            <a:picLocks noChangeAspect="1"/>
          </p:cNvPicPr>
          <p:nvPr/>
        </p:nvPicPr>
        <p:blipFill rotWithShape="1">
          <a:blip r:embed="rId5" cstate="print">
            <a:extLst>
              <a:ext uri="{28A0092B-C50C-407E-A947-70E740481C1C}">
                <a14:useLocalDpi xmlns:a14="http://schemas.microsoft.com/office/drawing/2010/main" val="0"/>
              </a:ext>
            </a:extLst>
          </a:blip>
          <a:srcRect l="31123" t="1701" r="19551" b="2750"/>
          <a:stretch/>
        </p:blipFill>
        <p:spPr>
          <a:xfrm>
            <a:off x="4139952" y="1343601"/>
            <a:ext cx="991517" cy="1920623"/>
          </a:xfrm>
          <a:prstGeom prst="rect">
            <a:avLst/>
          </a:prstGeom>
          <a:ln>
            <a:noFill/>
          </a:ln>
          <a:effectLst>
            <a:outerShdw blurRad="292100" dist="139700" dir="2700000" algn="tl" rotWithShape="0">
              <a:srgbClr val="333333">
                <a:alpha val="65000"/>
              </a:srgbClr>
            </a:outerShdw>
          </a:effectLst>
        </p:spPr>
      </p:pic>
      <p:pic>
        <p:nvPicPr>
          <p:cNvPr id="23" name="図 22"/>
          <p:cNvPicPr>
            <a:picLocks noChangeAspect="1"/>
          </p:cNvPicPr>
          <p:nvPr/>
        </p:nvPicPr>
        <p:blipFill rotWithShape="1">
          <a:blip r:embed="rId6" cstate="print">
            <a:extLst>
              <a:ext uri="{28A0092B-C50C-407E-A947-70E740481C1C}">
                <a14:useLocalDpi xmlns:a14="http://schemas.microsoft.com/office/drawing/2010/main" val="0"/>
              </a:ext>
            </a:extLst>
          </a:blip>
          <a:srcRect l="31123" t="1701" r="19551" b="2750"/>
          <a:stretch/>
        </p:blipFill>
        <p:spPr>
          <a:xfrm flipH="1">
            <a:off x="707792" y="4147006"/>
            <a:ext cx="769626" cy="1490809"/>
          </a:xfrm>
          <a:prstGeom prst="rect">
            <a:avLst/>
          </a:prstGeom>
          <a:ln>
            <a:noFill/>
          </a:ln>
          <a:effectLst>
            <a:outerShdw blurRad="292100" dist="139700" dir="2700000" algn="tl" rotWithShape="0">
              <a:srgbClr val="333333">
                <a:alpha val="65000"/>
              </a:srgbClr>
            </a:outerShdw>
          </a:effectLst>
        </p:spPr>
      </p:pic>
      <p:sp>
        <p:nvSpPr>
          <p:cNvPr id="30" name="楕円 29"/>
          <p:cNvSpPr/>
          <p:nvPr/>
        </p:nvSpPr>
        <p:spPr>
          <a:xfrm>
            <a:off x="1835696" y="4797152"/>
            <a:ext cx="650587" cy="259698"/>
          </a:xfrm>
          <a:prstGeom prst="ellipse">
            <a:avLst/>
          </a:prstGeom>
          <a:solidFill>
            <a:schemeClr val="dk1">
              <a:alpha val="60000"/>
            </a:schemeClr>
          </a:solidFill>
          <a:ln>
            <a:noFill/>
          </a:ln>
          <a:effectLst>
            <a:softEdge rad="63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6" name="図 25"/>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0" b="99688" l="0" r="100000">
                        <a14:foregroundMark x1="65138" y1="39375" x2="64679" y2="47188"/>
                        <a14:foregroundMark x1="64220" y1="26875" x2="67431" y2="20938"/>
                      </a14:backgroundRemoval>
                    </a14:imgEffect>
                  </a14:imgLayer>
                </a14:imgProps>
              </a:ext>
              <a:ext uri="{28A0092B-C50C-407E-A947-70E740481C1C}">
                <a14:useLocalDpi xmlns:a14="http://schemas.microsoft.com/office/drawing/2010/main" val="0"/>
              </a:ext>
            </a:extLst>
          </a:blip>
          <a:srcRect l="23259" t="4178" r="10017" b="5448"/>
          <a:stretch/>
        </p:blipFill>
        <p:spPr>
          <a:xfrm flipH="1">
            <a:off x="1907704" y="4104357"/>
            <a:ext cx="420894" cy="836811"/>
          </a:xfrm>
          <a:prstGeom prst="rect">
            <a:avLst/>
          </a:prstGeom>
          <a:ln>
            <a:noFill/>
          </a:ln>
          <a:effectLst>
            <a:outerShdw blurRad="292100" dist="139700" dir="2700000" algn="tl" rotWithShape="0">
              <a:srgbClr val="333333">
                <a:alpha val="65000"/>
              </a:srgbClr>
            </a:outerShdw>
          </a:effectLst>
        </p:spPr>
      </p:pic>
      <p:sp>
        <p:nvSpPr>
          <p:cNvPr id="9" name="十字形 8"/>
          <p:cNvSpPr/>
          <p:nvPr/>
        </p:nvSpPr>
        <p:spPr>
          <a:xfrm rot="2700000">
            <a:off x="454093" y="3143360"/>
            <a:ext cx="2754170" cy="2758806"/>
          </a:xfrm>
          <a:prstGeom prst="plus">
            <a:avLst>
              <a:gd name="adj" fmla="val 43887"/>
            </a:avLst>
          </a:prstGeom>
          <a:solidFill>
            <a:schemeClr val="accent1">
              <a:alpha val="75000"/>
            </a:schemeClr>
          </a:solidFill>
          <a:ln>
            <a:solidFill>
              <a:schemeClr val="accent1">
                <a:shade val="5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p:cNvSpPr/>
          <p:nvPr/>
        </p:nvSpPr>
        <p:spPr>
          <a:xfrm>
            <a:off x="6717054" y="4787940"/>
            <a:ext cx="500100" cy="208940"/>
          </a:xfrm>
          <a:prstGeom prst="ellipse">
            <a:avLst/>
          </a:prstGeom>
          <a:solidFill>
            <a:schemeClr val="dk1">
              <a:alpha val="60000"/>
            </a:schemeClr>
          </a:solidFill>
          <a:ln>
            <a:noFill/>
          </a:ln>
          <a:effectLst>
            <a:softEdge rad="63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rotWithShape="1">
          <a:blip r:embed="rId9" cstate="print">
            <a:extLst>
              <a:ext uri="{28A0092B-C50C-407E-A947-70E740481C1C}">
                <a14:useLocalDpi xmlns:a14="http://schemas.microsoft.com/office/drawing/2010/main" val="0"/>
              </a:ext>
            </a:extLst>
          </a:blip>
          <a:srcRect l="31123" t="1701" r="19551" b="2750"/>
          <a:stretch/>
        </p:blipFill>
        <p:spPr>
          <a:xfrm>
            <a:off x="6799822" y="4256484"/>
            <a:ext cx="334565" cy="648072"/>
          </a:xfrm>
          <a:prstGeom prst="rect">
            <a:avLst/>
          </a:prstGeom>
          <a:ln>
            <a:noFill/>
          </a:ln>
          <a:effectLst>
            <a:outerShdw blurRad="292100" dist="139700" dir="2700000" algn="tl" rotWithShape="0">
              <a:srgbClr val="333333">
                <a:alpha val="65000"/>
              </a:srgbClr>
            </a:outerShdw>
          </a:effectLst>
        </p:spPr>
      </p:pic>
      <p:sp>
        <p:nvSpPr>
          <p:cNvPr id="33" name="楕円 32"/>
          <p:cNvSpPr/>
          <p:nvPr/>
        </p:nvSpPr>
        <p:spPr>
          <a:xfrm>
            <a:off x="7480527" y="5476065"/>
            <a:ext cx="779173" cy="329199"/>
          </a:xfrm>
          <a:prstGeom prst="ellipse">
            <a:avLst/>
          </a:prstGeom>
          <a:solidFill>
            <a:schemeClr val="dk1">
              <a:alpha val="60000"/>
            </a:schemeClr>
          </a:solidFill>
          <a:ln>
            <a:noFill/>
          </a:ln>
          <a:effectLst>
            <a:softEdge rad="63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7">
            <a:extLst>
              <a:ext uri="{BEBA8EAE-BF5A-486C-A8C5-ECC9F3942E4B}">
                <a14:imgProps xmlns:a14="http://schemas.microsoft.com/office/drawing/2010/main">
                  <a14:imgLayer r:embed="rId10">
                    <a14:imgEffect>
                      <a14:backgroundRemoval t="0" b="99688" l="0" r="100000">
                        <a14:foregroundMark x1="65138" y1="39375" x2="64679" y2="47188"/>
                        <a14:foregroundMark x1="64220" y1="26875" x2="67431" y2="20938"/>
                      </a14:backgroundRemoval>
                    </a14:imgEffect>
                  </a14:imgLayer>
                </a14:imgProps>
              </a:ext>
              <a:ext uri="{28A0092B-C50C-407E-A947-70E740481C1C}">
                <a14:useLocalDpi xmlns:a14="http://schemas.microsoft.com/office/drawing/2010/main" val="0"/>
              </a:ext>
            </a:extLst>
          </a:blip>
          <a:srcRect l="23259" t="4178" r="10017" b="5448"/>
          <a:stretch/>
        </p:blipFill>
        <p:spPr>
          <a:xfrm flipH="1">
            <a:off x="7438262" y="4158004"/>
            <a:ext cx="763832" cy="1518631"/>
          </a:xfrm>
          <a:prstGeom prst="rect">
            <a:avLst/>
          </a:prstGeom>
          <a:ln>
            <a:noFill/>
          </a:ln>
          <a:effectLst>
            <a:outerShdw blurRad="292100" dist="139700" dir="2700000" algn="tl" rotWithShape="0">
              <a:srgbClr val="333333">
                <a:alpha val="65000"/>
              </a:srgbClr>
            </a:outerShdw>
          </a:effectLst>
        </p:spPr>
      </p:pic>
      <p:sp>
        <p:nvSpPr>
          <p:cNvPr id="8" name="円: 塗りつぶしなし 7"/>
          <p:cNvSpPr/>
          <p:nvPr/>
        </p:nvSpPr>
        <p:spPr>
          <a:xfrm>
            <a:off x="6097700" y="3347135"/>
            <a:ext cx="2305996" cy="2305996"/>
          </a:xfrm>
          <a:prstGeom prst="donut">
            <a:avLst>
              <a:gd name="adj" fmla="val 11478"/>
            </a:avLst>
          </a:prstGeom>
          <a:solidFill>
            <a:schemeClr val="accent2">
              <a:alpha val="75000"/>
            </a:schemeClr>
          </a:solidFill>
          <a:ln>
            <a:solidFill>
              <a:schemeClr val="accent2">
                <a:shade val="50000"/>
                <a:alpha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364452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4"/>
          <p:cNvSpPr/>
          <p:nvPr/>
        </p:nvSpPr>
        <p:spPr>
          <a:xfrm>
            <a:off x="35496" y="65343"/>
            <a:ext cx="9073008" cy="1203417"/>
          </a:xfrm>
          <a:prstGeom prst="round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ja-JP" altLang="en-US" sz="5200" dirty="0">
                <a:solidFill>
                  <a:srgbClr val="FFFF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騙</a:t>
            </a:r>
            <a:r>
              <a:rPr lang="ja-JP" altLang="en-US" sz="4000" dirty="0">
                <a:solidFill>
                  <a:srgbClr val="FFFF00"/>
                </a:solidFill>
                <a:latin typeface="HGP創英角ﾎﾟｯﾌﾟ体" panose="040B0A00000000000000" pitchFamily="50" charset="-128"/>
                <a:ea typeface="HGP創英角ﾎﾟｯﾌﾟ体" panose="040B0A00000000000000" pitchFamily="50" charset="-128"/>
              </a:rPr>
              <a:t>し、</a:t>
            </a:r>
            <a:r>
              <a:rPr lang="ja-JP" altLang="en-US" sz="5200" dirty="0">
                <a:solidFill>
                  <a:srgbClr val="FFFF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欺</a:t>
            </a:r>
            <a:r>
              <a:rPr lang="ja-JP" altLang="en-US" sz="4000" dirty="0">
                <a:solidFill>
                  <a:srgbClr val="FFFF00"/>
                </a:solidFill>
                <a:latin typeface="HGP創英角ﾎﾟｯﾌﾟ体" panose="040B0A00000000000000" pitchFamily="50" charset="-128"/>
                <a:ea typeface="HGP創英角ﾎﾟｯﾌﾟ体" panose="040B0A00000000000000" pitchFamily="50" charset="-128"/>
              </a:rPr>
              <a:t>き、</a:t>
            </a:r>
            <a:r>
              <a:rPr lang="ja-JP" altLang="en-US" sz="5200" dirty="0">
                <a:solidFill>
                  <a:srgbClr val="FFFF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愛</a:t>
            </a:r>
            <a:r>
              <a:rPr lang="ja-JP" altLang="en-US" sz="4000" dirty="0">
                <a:solidFill>
                  <a:srgbClr val="FFFF00"/>
                </a:solidFill>
                <a:latin typeface="HGP創英角ﾎﾟｯﾌﾟ体" panose="040B0A00000000000000" pitchFamily="50" charset="-128"/>
                <a:ea typeface="HGP創英角ﾎﾟｯﾌﾟ体" panose="040B0A00000000000000" pitchFamily="50" charset="-128"/>
              </a:rPr>
              <a:t>を込めて</a:t>
            </a:r>
            <a:r>
              <a:rPr lang="ja-JP" altLang="en-US" sz="5200" dirty="0">
                <a:solidFill>
                  <a:srgbClr val="FFFF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ぶっ壊せ</a:t>
            </a:r>
            <a:r>
              <a:rPr lang="ja-JP" altLang="en-US" sz="4000" dirty="0">
                <a:solidFill>
                  <a:srgbClr val="FFFF00"/>
                </a:solidFill>
                <a:latin typeface="HGP創英角ﾎﾟｯﾌﾟ体" panose="040B0A00000000000000" pitchFamily="50" charset="-128"/>
                <a:ea typeface="HGP創英角ﾎﾟｯﾌﾟ体" panose="040B0A00000000000000" pitchFamily="50" charset="-128"/>
              </a:rPr>
              <a:t>！</a:t>
            </a:r>
            <a:endParaRPr lang="en-US" altLang="ja-JP" sz="3600" dirty="0">
              <a:solidFill>
                <a:srgbClr val="FFFF00"/>
              </a:solidFill>
              <a:latin typeface="HGP創英角ﾎﾟｯﾌﾟ体" panose="040B0A00000000000000" pitchFamily="50" charset="-128"/>
              <a:ea typeface="HGP創英角ﾎﾟｯﾌﾟ体" panose="040B0A00000000000000" pitchFamily="50" charset="-128"/>
            </a:endParaRPr>
          </a:p>
        </p:txBody>
      </p:sp>
      <p:sp>
        <p:nvSpPr>
          <p:cNvPr id="4" name="四角形: 角を丸くする 3"/>
          <p:cNvSpPr/>
          <p:nvPr/>
        </p:nvSpPr>
        <p:spPr>
          <a:xfrm>
            <a:off x="71500" y="5661248"/>
            <a:ext cx="9001000" cy="1076884"/>
          </a:xfrm>
          <a:prstGeom prst="roundRect">
            <a:avLst/>
          </a:prstGeom>
          <a:solidFill>
            <a:srgbClr val="FFFFC1"/>
          </a:solidFill>
          <a:ln>
            <a:solidFill>
              <a:srgbClr val="FFFF3F"/>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ja-JP" altLang="en-US"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紆余曲折を経て辿り着いた宝物庫、そこに安置されるガラスの靴</a:t>
            </a:r>
            <a:r>
              <a:rPr lang="en-US" altLang="ja-JP"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a:t>
            </a:r>
            <a:r>
              <a:rPr lang="ja-JP" altLang="en-US"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a:t>
            </a:r>
            <a:endParaRPr lang="en-US" altLang="ja-JP" b="1" dirty="0">
              <a:blipFill>
                <a:blip r:embed="rId3"/>
                <a:tile tx="0" ty="0" sx="100000" sy="100000" flip="none" algn="tl"/>
              </a:blipFill>
              <a:latin typeface="HG丸ｺﾞｼｯｸM-PRO" panose="020F0600000000000000" pitchFamily="50" charset="-128"/>
              <a:ea typeface="HG丸ｺﾞｼｯｸM-PRO" panose="020F0600000000000000" pitchFamily="50" charset="-128"/>
            </a:endParaRPr>
          </a:p>
          <a:p>
            <a:r>
              <a:rPr lang="ja-JP" altLang="en-US"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さあ、思いの丈を込めて手に取った</a:t>
            </a:r>
            <a:r>
              <a:rPr lang="ja-JP" altLang="en-US" sz="2000" b="1" dirty="0">
                <a:blipFill>
                  <a:blip r:embed="rId3"/>
                  <a:tile tx="0" ty="0" sx="100000" sy="100000" flip="none" algn="tl"/>
                </a:blip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ガラスの靴</a:t>
            </a:r>
            <a:r>
              <a:rPr lang="en-US" altLang="ja-JP" sz="2000" b="1" dirty="0">
                <a:blipFill>
                  <a:blip r:embed="rId3"/>
                  <a:tile tx="0" ty="0" sx="100000" sy="100000" flip="none" algn="tl"/>
                </a:blip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a:t>
            </a:r>
            <a:r>
              <a:rPr lang="ja-JP" altLang="en-US" sz="2000" b="1" dirty="0">
                <a:blipFill>
                  <a:blip r:embed="rId3"/>
                  <a:tile tx="0" ty="0" sx="100000" sy="100000" flip="none" algn="tl"/>
                </a:blip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ｽﾏﾎ</a:t>
            </a:r>
            <a:r>
              <a:rPr lang="en-US" altLang="ja-JP" sz="2000" b="1" dirty="0">
                <a:blipFill>
                  <a:blip r:embed="rId3"/>
                  <a:tile tx="0" ty="0" sx="100000" sy="100000" flip="none" algn="tl"/>
                </a:blip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a:t>
            </a:r>
            <a:r>
              <a:rPr lang="ja-JP" altLang="en-US"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を</a:t>
            </a:r>
            <a:r>
              <a:rPr lang="ja-JP" altLang="en-US" sz="2000" b="1" dirty="0">
                <a:blipFill>
                  <a:blip r:embed="rId3"/>
                  <a:tile tx="0" ty="0" sx="100000" sy="100000" flip="none" algn="tl"/>
                </a:blipFill>
                <a:effectLst>
                  <a:outerShdw blurRad="50800" dist="38100" dir="2700000" algn="tl" rotWithShape="0">
                    <a:prstClr val="black">
                      <a:alpha val="40000"/>
                    </a:prstClr>
                  </a:outerShdw>
                </a:effectLst>
                <a:latin typeface="HG丸ｺﾞｼｯｸM-PRO" panose="020F0600000000000000" pitchFamily="50" charset="-128"/>
                <a:ea typeface="HG丸ｺﾞｼｯｸM-PRO" panose="020F0600000000000000" pitchFamily="50" charset="-128"/>
              </a:rPr>
              <a:t>振り下ろして</a:t>
            </a:r>
            <a:r>
              <a:rPr lang="ja-JP" altLang="en-US"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ください！！</a:t>
            </a:r>
            <a:endParaRPr lang="en-US" altLang="ja-JP" b="1" dirty="0">
              <a:blipFill>
                <a:blip r:embed="rId3"/>
                <a:tile tx="0" ty="0" sx="100000" sy="100000" flip="none" algn="tl"/>
              </a:blipFill>
              <a:latin typeface="HG丸ｺﾞｼｯｸM-PRO" panose="020F0600000000000000" pitchFamily="50" charset="-128"/>
              <a:ea typeface="HG丸ｺﾞｼｯｸM-PRO" panose="020F0600000000000000" pitchFamily="50" charset="-128"/>
            </a:endParaRPr>
          </a:p>
        </p:txBody>
      </p:sp>
      <p:sp>
        <p:nvSpPr>
          <p:cNvPr id="8" name="正方形/長方形 7">
            <a:extLst>
              <a:ext uri="{FF2B5EF4-FFF2-40B4-BE49-F238E27FC236}">
                <a16:creationId xmlns:a16="http://schemas.microsoft.com/office/drawing/2014/main" id="{D82A6E62-08AF-41C0-A92C-69549E0B2D71}"/>
              </a:ext>
            </a:extLst>
          </p:cNvPr>
          <p:cNvSpPr/>
          <p:nvPr/>
        </p:nvSpPr>
        <p:spPr>
          <a:xfrm>
            <a:off x="1305573" y="1719304"/>
            <a:ext cx="6531668" cy="3683878"/>
          </a:xfrm>
          <a:prstGeom prst="rect">
            <a:avLst/>
          </a:prstGeom>
          <a:blipFill dpi="0" rotWithShape="1">
            <a:blip r:embed="rId4">
              <a:extLst>
                <a:ext uri="{BEBA8EAE-BF5A-486C-A8C5-ECC9F3942E4B}">
                  <a14:imgProps xmlns:a14="http://schemas.microsoft.com/office/drawing/2010/main">
                    <a14:imgLayer r:embed="rId5">
                      <a14:imgEffect>
                        <a14:saturation sat="20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テキスト ボックス 1">
            <a:extLst>
              <a:ext uri="{FF2B5EF4-FFF2-40B4-BE49-F238E27FC236}">
                <a16:creationId xmlns:a16="http://schemas.microsoft.com/office/drawing/2014/main" id="{36659B53-02CF-4380-94EB-9D37666F5163}"/>
              </a:ext>
            </a:extLst>
          </p:cNvPr>
          <p:cNvSpPr txBox="1"/>
          <p:nvPr/>
        </p:nvSpPr>
        <p:spPr>
          <a:xfrm>
            <a:off x="5264862" y="5015354"/>
            <a:ext cx="2574744" cy="400110"/>
          </a:xfrm>
          <a:prstGeom prst="rect">
            <a:avLst/>
          </a:prstGeom>
          <a:noFill/>
        </p:spPr>
        <p:txBody>
          <a:bodyPr wrap="none" rtlCol="0">
            <a:spAutoFit/>
          </a:bodyPr>
          <a:lstStyle/>
          <a:p>
            <a:r>
              <a:rPr kumimoji="1" lang="en-US" altLang="ja-JP" sz="2000" b="1" dirty="0">
                <a:ln>
                  <a:solidFill>
                    <a:sysClr val="windowText" lastClr="000000"/>
                  </a:solidFill>
                </a:ln>
                <a:solidFill>
                  <a:schemeClr val="bg1"/>
                </a:solidFill>
                <a:effectLst>
                  <a:outerShdw blurRad="50800" dist="38100" dir="2700000" algn="tl" rotWithShape="0">
                    <a:prstClr val="black">
                      <a:alpha val="40000"/>
                    </a:prstClr>
                  </a:outerShdw>
                </a:effectLst>
              </a:rPr>
              <a:t>※</a:t>
            </a:r>
            <a:r>
              <a:rPr lang="ja-JP" altLang="en-US" sz="2000" b="1" dirty="0">
                <a:ln>
                  <a:solidFill>
                    <a:sysClr val="windowText" lastClr="000000"/>
                  </a:solidFill>
                </a:ln>
                <a:solidFill>
                  <a:schemeClr val="bg1"/>
                </a:solidFill>
                <a:effectLst>
                  <a:outerShdw blurRad="50800" dist="38100" dir="2700000" algn="tl" rotWithShape="0">
                    <a:prstClr val="black">
                      <a:alpha val="40000"/>
                    </a:prstClr>
                  </a:outerShdw>
                </a:effectLst>
              </a:rPr>
              <a:t>リストストラップ必須</a:t>
            </a:r>
            <a:endParaRPr kumimoji="1" lang="ja-JP" altLang="en-US" sz="2000" b="1" dirty="0">
              <a:ln>
                <a:solidFill>
                  <a:sysClr val="windowText" lastClr="000000"/>
                </a:solidFill>
              </a:ln>
              <a:solidFill>
                <a:schemeClr val="bg1"/>
              </a:solidFill>
              <a:effectLst>
                <a:outerShdw blurRad="50800" dist="38100" dir="2700000" algn="tl" rotWithShape="0">
                  <a:prstClr val="black">
                    <a:alpha val="40000"/>
                  </a:prstClr>
                </a:outerShdw>
              </a:effectLst>
            </a:endParaRPr>
          </a:p>
        </p:txBody>
      </p:sp>
      <p:pic>
        <p:nvPicPr>
          <p:cNvPr id="3" name="図 2"/>
          <p:cNvPicPr>
            <a:picLocks noChangeAspect="1"/>
          </p:cNvPicPr>
          <p:nvPr/>
        </p:nvPicPr>
        <p:blipFill rotWithShape="1">
          <a:blip r:embed="rId6">
            <a:extLst>
              <a:ext uri="{BEBA8EAE-BF5A-486C-A8C5-ECC9F3942E4B}">
                <a14:imgProps xmlns:a14="http://schemas.microsoft.com/office/drawing/2010/main">
                  <a14:imgLayer r:embed="rId7">
                    <a14:imgEffect>
                      <a14:backgroundRemoval t="17500" b="80833" l="13167" r="84000">
                        <a14:foregroundMark x1="55167" y1="40417" x2="42500" y2="60000"/>
                        <a14:foregroundMark x1="26833" y1="57292" x2="27333" y2="58333"/>
                        <a14:foregroundMark x1="73000" y1="51875" x2="72500" y2="73750"/>
                        <a14:foregroundMark x1="70167" y1="52708" x2="70000" y2="57292"/>
                        <a14:foregroundMark x1="69500" y1="75000" x2="70000" y2="75625"/>
                        <a14:foregroundMark x1="78167" y1="45000" x2="77500" y2="47500"/>
                      </a14:backgroundRemoval>
                    </a14:imgEffect>
                    <a14:imgEffect>
                      <a14:colorTemperature colorTemp="4700"/>
                    </a14:imgEffect>
                  </a14:imgLayer>
                </a14:imgProps>
              </a:ext>
              <a:ext uri="{28A0092B-C50C-407E-A947-70E740481C1C}">
                <a14:useLocalDpi xmlns:a14="http://schemas.microsoft.com/office/drawing/2010/main" val="0"/>
              </a:ext>
            </a:extLst>
          </a:blip>
          <a:srcRect l="13146" t="17417" r="15981" b="19288"/>
          <a:stretch/>
        </p:blipFill>
        <p:spPr>
          <a:xfrm rot="1800000">
            <a:off x="3137336" y="2248156"/>
            <a:ext cx="2868142" cy="20491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59057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4"/>
          <p:cNvSpPr/>
          <p:nvPr/>
        </p:nvSpPr>
        <p:spPr>
          <a:xfrm>
            <a:off x="395536" y="65343"/>
            <a:ext cx="8352928" cy="1203417"/>
          </a:xfrm>
          <a:prstGeom prst="round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ja-JP" altLang="en-US" sz="5400" dirty="0">
                <a:solidFill>
                  <a:srgbClr val="FFFF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使命</a:t>
            </a:r>
            <a:r>
              <a:rPr lang="ja-JP" altLang="en-US" sz="4000" dirty="0">
                <a:solidFill>
                  <a:srgbClr val="FFFF00"/>
                </a:solidFill>
                <a:latin typeface="HGP創英角ﾎﾟｯﾌﾟ体" panose="040B0A00000000000000" pitchFamily="50" charset="-128"/>
                <a:ea typeface="HGP創英角ﾎﾟｯﾌﾟ体" panose="040B0A00000000000000" pitchFamily="50" charset="-128"/>
              </a:rPr>
              <a:t>を果たした、</a:t>
            </a:r>
            <a:r>
              <a:rPr lang="ja-JP" altLang="en-US" sz="5400" dirty="0">
                <a:solidFill>
                  <a:srgbClr val="FFFF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その後</a:t>
            </a:r>
            <a:r>
              <a:rPr lang="ja-JP" altLang="en-US" sz="4000" dirty="0">
                <a:solidFill>
                  <a:srgbClr val="FFFF00"/>
                </a:solidFill>
                <a:latin typeface="HGP創英角ﾎﾟｯﾌﾟ体" panose="040B0A00000000000000" pitchFamily="50" charset="-128"/>
                <a:ea typeface="HGP創英角ﾎﾟｯﾌﾟ体" panose="040B0A00000000000000" pitchFamily="50" charset="-128"/>
              </a:rPr>
              <a:t>は</a:t>
            </a:r>
            <a:r>
              <a:rPr lang="mr-IN" altLang="ja-JP" sz="4000" dirty="0">
                <a:solidFill>
                  <a:srgbClr val="FFFF00"/>
                </a:solidFill>
                <a:latin typeface="HGP創英角ﾎﾟｯﾌﾟ体" panose="040B0A00000000000000" pitchFamily="50" charset="-128"/>
                <a:ea typeface="HGP創英角ﾎﾟｯﾌﾟ体" panose="040B0A00000000000000" pitchFamily="50" charset="-128"/>
              </a:rPr>
              <a:t>…</a:t>
            </a:r>
            <a:endParaRPr lang="en-US" altLang="ja-JP" sz="3600" dirty="0">
              <a:solidFill>
                <a:srgbClr val="FFFF00"/>
              </a:solidFill>
              <a:latin typeface="HGP創英角ﾎﾟｯﾌﾟ体" panose="040B0A00000000000000" pitchFamily="50" charset="-128"/>
              <a:ea typeface="HGP創英角ﾎﾟｯﾌﾟ体" panose="040B0A00000000000000" pitchFamily="50" charset="-128"/>
            </a:endParaRPr>
          </a:p>
        </p:txBody>
      </p:sp>
      <p:sp>
        <p:nvSpPr>
          <p:cNvPr id="4" name="四角形: 角を丸くする 3"/>
          <p:cNvSpPr/>
          <p:nvPr/>
        </p:nvSpPr>
        <p:spPr>
          <a:xfrm>
            <a:off x="179512" y="1772816"/>
            <a:ext cx="4752528" cy="2808312"/>
          </a:xfrm>
          <a:prstGeom prst="roundRect">
            <a:avLst/>
          </a:prstGeom>
          <a:solidFill>
            <a:srgbClr val="FFFFC1"/>
          </a:solidFill>
          <a:ln>
            <a:solidFill>
              <a:srgbClr val="FFFF3F"/>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b"/>
          <a:lstStyle/>
          <a:p>
            <a:r>
              <a:rPr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王子を探していた衛兵に捕らえられてしまう。</a:t>
            </a:r>
            <a:endParaRPr lang="en-US" altLang="ja-JP"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endParaRPr>
          </a:p>
          <a:p>
            <a:r>
              <a:rPr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王子が「靴を履かせてみよう」と言うので、嫌がるシンデレラに無理やり靴を履かせる。</a:t>
            </a:r>
            <a:endParaRPr lang="en-US" altLang="ja-JP"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endParaRPr>
          </a:p>
          <a:p>
            <a:r>
              <a:rPr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勿論ピッタリなので、王子様に求婚される。</a:t>
            </a:r>
            <a:endParaRPr lang="en-US" altLang="ja-JP"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endParaRPr>
          </a:p>
          <a:p>
            <a:endParaRPr lang="en-US" altLang="ja-JP"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endParaRPr>
          </a:p>
          <a:p>
            <a:r>
              <a:rPr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「こんな姿を見られてしまったけれど、王子様が気にしてなさそうだしまあいいわ！」</a:t>
            </a:r>
            <a:endParaRPr lang="en-US" altLang="ja-JP"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endParaRPr>
          </a:p>
          <a:p>
            <a:r>
              <a:rPr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王子様と結婚して</a:t>
            </a:r>
            <a:r>
              <a:rPr lang="en-US" altLang="ja-JP"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HAPPY END</a:t>
            </a:r>
            <a:r>
              <a:rPr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a:t>
            </a:r>
            <a:br>
              <a:rPr lang="en-US" altLang="ja-JP"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br>
            <a:r>
              <a:rPr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どんなに幸せそうでも</a:t>
            </a:r>
            <a:r>
              <a:rPr lang="en-US" altLang="ja-JP" b="1" dirty="0">
                <a:blipFill>
                  <a:blip r:embed="rId3"/>
                  <a:tile tx="0" ty="0" sx="100000" sy="100000" flip="none" algn="tl"/>
                </a:blip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GAME OVER</a:t>
            </a:r>
            <a:r>
              <a:rPr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です。</a:t>
            </a:r>
            <a:endParaRPr lang="en-US" altLang="ja-JP"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endParaRPr>
          </a:p>
        </p:txBody>
      </p:sp>
      <p:sp>
        <p:nvSpPr>
          <p:cNvPr id="5" name="四角形: 角を丸くする 3"/>
          <p:cNvSpPr/>
          <p:nvPr/>
        </p:nvSpPr>
        <p:spPr>
          <a:xfrm>
            <a:off x="5076056" y="1772816"/>
            <a:ext cx="3888432" cy="4824536"/>
          </a:xfrm>
          <a:prstGeom prst="roundRect">
            <a:avLst/>
          </a:prstGeom>
          <a:solidFill>
            <a:srgbClr val="FFFFC1"/>
          </a:solidFill>
          <a:ln>
            <a:solidFill>
              <a:srgbClr val="FFFF3F"/>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b"/>
          <a:lstStyle/>
          <a:p>
            <a:r>
              <a:rPr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無事に靴を破壊できたシンデレラは、満足気に城を後にしました。</a:t>
            </a:r>
            <a:endParaRPr lang="en-US" altLang="ja-JP"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endParaRPr>
          </a:p>
          <a:p>
            <a:r>
              <a:rPr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明け方の帰り道、怪我をした男の子がいたので助けてあげました。</a:t>
            </a:r>
            <a:endParaRPr lang="en-US" altLang="ja-JP"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endParaRPr>
          </a:p>
          <a:p>
            <a:r>
              <a:rPr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すると、その男の子は第二王子で、城から抜け出した第二王子を探して王子様とばったり出会うことに。</a:t>
            </a:r>
            <a:endParaRPr lang="en-US" altLang="ja-JP"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endParaRPr>
          </a:p>
          <a:p>
            <a:r>
              <a:rPr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弟を助けてくれて感謝する、とお城へ招待されてしまったシンデレラ。</a:t>
            </a:r>
            <a:endParaRPr lang="en-US" altLang="ja-JP"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endParaRPr>
          </a:p>
          <a:p>
            <a:r>
              <a:rPr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第二王子に慕われ、王子に感謝され。</a:t>
            </a:r>
            <a:endParaRPr lang="en-US" altLang="ja-JP"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endParaRPr>
          </a:p>
          <a:p>
            <a:endParaRPr lang="en-US" altLang="ja-JP"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endParaRPr>
          </a:p>
          <a:p>
            <a:r>
              <a:rPr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「私が貴女の顔を見間違うはずがありません、ずっと探していました」</a:t>
            </a:r>
            <a:endParaRPr lang="en-US" altLang="ja-JP"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endParaRPr>
          </a:p>
          <a:p>
            <a:r>
              <a:rPr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憧れの人と結婚し、さらには逆光源氏も夢じゃないシンデレラは、今日も王子に囲まれて幸せに暮らします。</a:t>
            </a:r>
            <a:br>
              <a:rPr lang="en-US" altLang="ja-JP"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br>
            <a:r>
              <a:rPr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まさかの</a:t>
            </a:r>
            <a:r>
              <a:rPr lang="ja-JP" altLang="en-US" b="1" dirty="0">
                <a:blipFill>
                  <a:blip r:embed="rId3"/>
                  <a:tile tx="0" ty="0" sx="100000" sy="100000" flip="none" algn="tl"/>
                </a:blip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逆ハー√</a:t>
            </a:r>
            <a:r>
              <a:rPr lang="ja-JP" altLang="en-US"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で</a:t>
            </a:r>
            <a:r>
              <a:rPr lang="en-US" altLang="ja-JP" sz="1600" b="1" dirty="0">
                <a:blipFill>
                  <a:blip r:embed="rId3"/>
                  <a:tile tx="0" ty="0" sx="100000" sy="100000" flip="none" algn="tl"/>
                </a:blipFill>
                <a:latin typeface="HG丸ｺﾞｼｯｸM-PRO" panose="020F0600000000000000" pitchFamily="50" charset="-128"/>
                <a:ea typeface="HG丸ｺﾞｼｯｸM-PRO" panose="020F0600000000000000" pitchFamily="50" charset="-128"/>
              </a:rPr>
              <a:t>HAPPY END</a:t>
            </a:r>
          </a:p>
        </p:txBody>
      </p:sp>
      <p:sp>
        <p:nvSpPr>
          <p:cNvPr id="8" name="四角形: 角を丸くする 7">
            <a:extLst>
              <a:ext uri="{FF2B5EF4-FFF2-40B4-BE49-F238E27FC236}">
                <a16:creationId xmlns:a16="http://schemas.microsoft.com/office/drawing/2014/main" id="{9A279B81-C2F2-4CA2-A33F-E72B53ABE042}"/>
              </a:ext>
            </a:extLst>
          </p:cNvPr>
          <p:cNvSpPr/>
          <p:nvPr/>
        </p:nvSpPr>
        <p:spPr>
          <a:xfrm>
            <a:off x="971600" y="1484784"/>
            <a:ext cx="3096344" cy="576064"/>
          </a:xfrm>
          <a:prstGeom prst="roundRect">
            <a:avLst/>
          </a:prstGeom>
          <a:solidFill>
            <a:srgbClr val="FFFFC1"/>
          </a:solidFill>
          <a:ln>
            <a:solidFill>
              <a:srgbClr val="FFFF3F"/>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2400" b="1" dirty="0">
                <a:blipFill>
                  <a:blip r:embed="rId3"/>
                  <a:tile tx="0" ty="0" sx="100000" sy="100000" flip="none" algn="tl"/>
                </a:blipFill>
                <a:latin typeface="HGP創英角ｺﾞｼｯｸUB" panose="020B0900000000000000" pitchFamily="50" charset="-128"/>
                <a:ea typeface="HGP創英角ｺﾞｼｯｸUB" panose="020B0900000000000000" pitchFamily="50" charset="-128"/>
              </a:rPr>
              <a:t>王子に見つかると</a:t>
            </a:r>
            <a:r>
              <a:rPr lang="en-US" altLang="ja-JP" sz="2400" b="1" dirty="0">
                <a:blipFill>
                  <a:blip r:embed="rId3"/>
                  <a:tile tx="0" ty="0" sx="100000" sy="100000" flip="none" algn="tl"/>
                </a:blipFill>
                <a:latin typeface="HGP創英角ｺﾞｼｯｸUB" panose="020B0900000000000000" pitchFamily="50" charset="-128"/>
                <a:ea typeface="HGP創英角ｺﾞｼｯｸUB" panose="020B0900000000000000" pitchFamily="50" charset="-128"/>
              </a:rPr>
              <a:t>…</a:t>
            </a:r>
          </a:p>
        </p:txBody>
      </p:sp>
      <p:sp>
        <p:nvSpPr>
          <p:cNvPr id="9" name="四角形: 角を丸くする 8">
            <a:extLst>
              <a:ext uri="{FF2B5EF4-FFF2-40B4-BE49-F238E27FC236}">
                <a16:creationId xmlns:a16="http://schemas.microsoft.com/office/drawing/2014/main" id="{5F1F0681-7668-400A-A24D-FE5A0C5ACCB1}"/>
              </a:ext>
            </a:extLst>
          </p:cNvPr>
          <p:cNvSpPr/>
          <p:nvPr/>
        </p:nvSpPr>
        <p:spPr>
          <a:xfrm>
            <a:off x="5472100" y="1484784"/>
            <a:ext cx="3096344" cy="576064"/>
          </a:xfrm>
          <a:prstGeom prst="roundRect">
            <a:avLst/>
          </a:prstGeom>
          <a:solidFill>
            <a:srgbClr val="FFFFC1"/>
          </a:solidFill>
          <a:ln>
            <a:solidFill>
              <a:srgbClr val="FFFF3F"/>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2400" b="1" dirty="0">
                <a:blipFill>
                  <a:blip r:embed="rId3"/>
                  <a:tile tx="0" ty="0" sx="100000" sy="100000" flip="none" algn="tl"/>
                </a:blipFill>
                <a:latin typeface="HGP創英角ｺﾞｼｯｸUB" panose="020B0900000000000000" pitchFamily="50" charset="-128"/>
                <a:ea typeface="HGP創英角ｺﾞｼｯｸUB" panose="020B0900000000000000" pitchFamily="50" charset="-128"/>
              </a:rPr>
              <a:t>靴を叩き割ると</a:t>
            </a:r>
            <a:r>
              <a:rPr lang="en-US" altLang="ja-JP" sz="2400" b="1" dirty="0">
                <a:blipFill>
                  <a:blip r:embed="rId3"/>
                  <a:tile tx="0" ty="0" sx="100000" sy="100000" flip="none" algn="tl"/>
                </a:blipFill>
                <a:latin typeface="HGP創英角ｺﾞｼｯｸUB" panose="020B0900000000000000" pitchFamily="50" charset="-128"/>
                <a:ea typeface="HGP創英角ｺﾞｼｯｸUB" panose="020B0900000000000000" pitchFamily="50" charset="-128"/>
              </a:rPr>
              <a:t>…</a:t>
            </a:r>
          </a:p>
        </p:txBody>
      </p:sp>
      <p:pic>
        <p:nvPicPr>
          <p:cNvPr id="3" name="図 2">
            <a:extLst>
              <a:ext uri="{FF2B5EF4-FFF2-40B4-BE49-F238E27FC236}">
                <a16:creationId xmlns:a16="http://schemas.microsoft.com/office/drawing/2014/main" id="{FFC8DD93-FE12-4259-84ED-7FBCE4BEDB3E}"/>
              </a:ext>
            </a:extLst>
          </p:cNvPr>
          <p:cNvPicPr>
            <a:picLocks noChangeAspect="1"/>
          </p:cNvPicPr>
          <p:nvPr/>
        </p:nvPicPr>
        <p:blipFill rotWithShape="1">
          <a:blip r:embed="rId4">
            <a:extLst>
              <a:ext uri="{28A0092B-C50C-407E-A947-70E740481C1C}">
                <a14:useLocalDpi xmlns:a14="http://schemas.microsoft.com/office/drawing/2010/main" val="0"/>
              </a:ext>
            </a:extLst>
          </a:blip>
          <a:srcRect t="5319" b="4072"/>
          <a:stretch/>
        </p:blipFill>
        <p:spPr>
          <a:xfrm>
            <a:off x="395536" y="4797152"/>
            <a:ext cx="2770828" cy="19492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32" name="Picture 8" descr="関連画像">
            <a:extLst>
              <a:ext uri="{FF2B5EF4-FFF2-40B4-BE49-F238E27FC236}">
                <a16:creationId xmlns:a16="http://schemas.microsoft.com/office/drawing/2014/main" id="{5206ADD5-C0A3-46B7-B2BD-C9CC6FA45E7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884" y="4726464"/>
            <a:ext cx="1080120" cy="20199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196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3"/>
          <p:cNvSpPr/>
          <p:nvPr/>
        </p:nvSpPr>
        <p:spPr>
          <a:xfrm>
            <a:off x="4644008" y="1772816"/>
            <a:ext cx="4320480" cy="4824536"/>
          </a:xfrm>
          <a:prstGeom prst="roundRect">
            <a:avLst/>
          </a:prstGeom>
          <a:solidFill>
            <a:srgbClr val="FFFFC1"/>
          </a:solidFill>
          <a:ln>
            <a:solidFill>
              <a:srgbClr val="FFFF3F"/>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b="1" dirty="0">
                <a:blipFill>
                  <a:blip r:embed="rId2"/>
                  <a:tile tx="0" ty="0" sx="100000" sy="100000" flip="none" algn="tl"/>
                </a:blipFill>
                <a:latin typeface="HG丸ｺﾞｼｯｸM-PRO" panose="020F0600000000000000" pitchFamily="50" charset="-128"/>
                <a:ea typeface="HG丸ｺﾞｼｯｸM-PRO" panose="020F0600000000000000" pitchFamily="50" charset="-128"/>
              </a:rPr>
              <a:t>帰り道で第二王子を助け慕われる。</a:t>
            </a:r>
            <a:endParaRPr lang="en-US" altLang="ja-JP" b="1" dirty="0">
              <a:blipFill>
                <a:blip r:embed="rId2"/>
                <a:tile tx="0" ty="0" sx="100000" sy="100000" flip="none" algn="tl"/>
              </a:blipFill>
              <a:latin typeface="HG丸ｺﾞｼｯｸM-PRO" panose="020F0600000000000000" pitchFamily="50" charset="-128"/>
              <a:ea typeface="HG丸ｺﾞｼｯｸM-PRO" panose="020F0600000000000000" pitchFamily="50" charset="-128"/>
            </a:endParaRPr>
          </a:p>
          <a:p>
            <a:pPr algn="ctr"/>
            <a:endParaRPr lang="en-US" altLang="ja-JP" b="1" dirty="0">
              <a:blipFill>
                <a:blip r:embed="rId2"/>
                <a:tile tx="0" ty="0" sx="100000" sy="100000" flip="none" algn="tl"/>
              </a:blipFill>
              <a:latin typeface="HG丸ｺﾞｼｯｸM-PRO" panose="020F0600000000000000" pitchFamily="50" charset="-128"/>
              <a:ea typeface="HG丸ｺﾞｼｯｸM-PRO" panose="020F0600000000000000" pitchFamily="50" charset="-128"/>
            </a:endParaRPr>
          </a:p>
          <a:p>
            <a:pPr algn="ctr"/>
            <a:r>
              <a:rPr lang="ja-JP" altLang="en-US" b="1" dirty="0">
                <a:blipFill>
                  <a:blip r:embed="rId2"/>
                  <a:tile tx="0" ty="0" sx="100000" sy="100000" flip="none" algn="tl"/>
                </a:blipFill>
                <a:latin typeface="HG丸ｺﾞｼｯｸM-PRO" panose="020F0600000000000000" pitchFamily="50" charset="-128"/>
                <a:ea typeface="HG丸ｺﾞｼｯｸM-PRO" panose="020F0600000000000000" pitchFamily="50" charset="-128"/>
              </a:rPr>
              <a:t>王子から感謝され、</a:t>
            </a:r>
            <a:endParaRPr lang="en-US" altLang="ja-JP" b="1" dirty="0">
              <a:blipFill>
                <a:blip r:embed="rId2"/>
                <a:tile tx="0" ty="0" sx="100000" sy="100000" flip="none" algn="tl"/>
              </a:blipFill>
              <a:latin typeface="HG丸ｺﾞｼｯｸM-PRO" panose="020F0600000000000000" pitchFamily="50" charset="-128"/>
              <a:ea typeface="HG丸ｺﾞｼｯｸM-PRO" panose="020F0600000000000000" pitchFamily="50" charset="-128"/>
            </a:endParaRPr>
          </a:p>
          <a:p>
            <a:pPr algn="ctr"/>
            <a:r>
              <a:rPr lang="ja-JP" altLang="en-US" b="1" dirty="0">
                <a:blipFill>
                  <a:blip r:embed="rId2"/>
                  <a:tile tx="0" ty="0" sx="100000" sy="100000" flip="none" algn="tl"/>
                </a:blipFill>
                <a:latin typeface="HG丸ｺﾞｼｯｸM-PRO" panose="020F0600000000000000" pitchFamily="50" charset="-128"/>
                <a:ea typeface="HG丸ｺﾞｼｯｸM-PRO" panose="020F0600000000000000" pitchFamily="50" charset="-128"/>
              </a:rPr>
              <a:t>「やっぱり貴女は優しい人だった」</a:t>
            </a:r>
            <a:endParaRPr lang="en-US" altLang="ja-JP" b="1" dirty="0">
              <a:blipFill>
                <a:blip r:embed="rId2"/>
                <a:tile tx="0" ty="0" sx="100000" sy="100000" flip="none" algn="tl"/>
              </a:blipFill>
              <a:latin typeface="HG丸ｺﾞｼｯｸM-PRO" panose="020F0600000000000000" pitchFamily="50" charset="-128"/>
              <a:ea typeface="HG丸ｺﾞｼｯｸM-PRO" panose="020F0600000000000000" pitchFamily="50" charset="-128"/>
            </a:endParaRPr>
          </a:p>
          <a:p>
            <a:pPr algn="ctr"/>
            <a:r>
              <a:rPr lang="ja-JP" altLang="en-US" b="1" dirty="0">
                <a:blipFill>
                  <a:blip r:embed="rId2"/>
                  <a:tile tx="0" ty="0" sx="100000" sy="100000" flip="none" algn="tl"/>
                </a:blipFill>
                <a:latin typeface="HG丸ｺﾞｼｯｸM-PRO" panose="020F0600000000000000" pitchFamily="50" charset="-128"/>
                <a:ea typeface="HG丸ｺﾞｼｯｸM-PRO" panose="020F0600000000000000" pitchFamily="50" charset="-128"/>
              </a:rPr>
              <a:t>と求婚される。</a:t>
            </a:r>
            <a:endParaRPr lang="en-US" altLang="ja-JP" b="1" dirty="0">
              <a:blipFill>
                <a:blip r:embed="rId2"/>
                <a:tile tx="0" ty="0" sx="100000" sy="100000" flip="none" algn="tl"/>
              </a:blipFill>
              <a:latin typeface="HG丸ｺﾞｼｯｸM-PRO" panose="020F0600000000000000" pitchFamily="50" charset="-128"/>
              <a:ea typeface="HG丸ｺﾞｼｯｸM-PRO" panose="020F0600000000000000" pitchFamily="50" charset="-128"/>
            </a:endParaRPr>
          </a:p>
          <a:p>
            <a:pPr algn="ctr"/>
            <a:endParaRPr lang="en-US" altLang="ja-JP" b="1" dirty="0">
              <a:blipFill>
                <a:blip r:embed="rId2"/>
                <a:tile tx="0" ty="0" sx="100000" sy="100000" flip="none" algn="tl"/>
              </a:blipFill>
              <a:latin typeface="HG丸ｺﾞｼｯｸM-PRO" panose="020F0600000000000000" pitchFamily="50" charset="-128"/>
              <a:ea typeface="HG丸ｺﾞｼｯｸM-PRO" panose="020F0600000000000000" pitchFamily="50" charset="-128"/>
            </a:endParaRPr>
          </a:p>
          <a:p>
            <a:pPr algn="ctr"/>
            <a:r>
              <a:rPr lang="ja-JP" altLang="en-US" b="1" dirty="0">
                <a:blipFill>
                  <a:blip r:embed="rId2"/>
                  <a:tile tx="0" ty="0" sx="100000" sy="100000" flip="none" algn="tl"/>
                </a:blipFill>
                <a:latin typeface="HG丸ｺﾞｼｯｸM-PRO" panose="020F0600000000000000" pitchFamily="50" charset="-128"/>
                <a:ea typeface="HG丸ｺﾞｼｯｸM-PRO" panose="020F0600000000000000" pitchFamily="50" charset="-128"/>
              </a:rPr>
              <a:t>まさかの</a:t>
            </a:r>
            <a:r>
              <a:rPr lang="ja-JP" altLang="en-US" sz="2000" b="1" dirty="0">
                <a:blipFill>
                  <a:blip r:embed="rId2"/>
                  <a:tile tx="0" ty="0" sx="100000" sy="100000" flip="none" algn="tl"/>
                </a:blip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逆ハー√</a:t>
            </a:r>
            <a:r>
              <a:rPr lang="ja-JP" altLang="en-US" b="1" dirty="0">
                <a:blipFill>
                  <a:blip r:embed="rId2"/>
                  <a:tile tx="0" ty="0" sx="100000" sy="100000" flip="none" algn="tl"/>
                </a:blipFill>
                <a:latin typeface="HG丸ｺﾞｼｯｸM-PRO" panose="020F0600000000000000" pitchFamily="50" charset="-128"/>
                <a:ea typeface="HG丸ｺﾞｼｯｸM-PRO" panose="020F0600000000000000" pitchFamily="50" charset="-128"/>
              </a:rPr>
              <a:t>で</a:t>
            </a:r>
            <a:r>
              <a:rPr lang="en-US" altLang="ja-JP" b="1" dirty="0">
                <a:blipFill>
                  <a:blip r:embed="rId2"/>
                  <a:tile tx="0" ty="0" sx="100000" sy="100000" flip="none" algn="tl"/>
                </a:blipFill>
                <a:latin typeface="HG丸ｺﾞｼｯｸM-PRO" panose="020F0600000000000000" pitchFamily="50" charset="-128"/>
                <a:ea typeface="HG丸ｺﾞｼｯｸM-PRO" panose="020F0600000000000000" pitchFamily="50" charset="-128"/>
              </a:rPr>
              <a:t>HAPPY END</a:t>
            </a:r>
          </a:p>
        </p:txBody>
      </p:sp>
      <p:sp>
        <p:nvSpPr>
          <p:cNvPr id="11" name="四角形: 角を丸くする 4"/>
          <p:cNvSpPr/>
          <p:nvPr/>
        </p:nvSpPr>
        <p:spPr>
          <a:xfrm>
            <a:off x="395536" y="65343"/>
            <a:ext cx="8352928" cy="1203417"/>
          </a:xfrm>
          <a:prstGeom prst="round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ja-JP" altLang="en-US" sz="5400" dirty="0">
                <a:solidFill>
                  <a:srgbClr val="FFFF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使命</a:t>
            </a:r>
            <a:r>
              <a:rPr lang="ja-JP" altLang="en-US" sz="4000" dirty="0">
                <a:solidFill>
                  <a:srgbClr val="FFFF00"/>
                </a:solidFill>
                <a:latin typeface="HGP創英角ﾎﾟｯﾌﾟ体" panose="040B0A00000000000000" pitchFamily="50" charset="-128"/>
                <a:ea typeface="HGP創英角ﾎﾟｯﾌﾟ体" panose="040B0A00000000000000" pitchFamily="50" charset="-128"/>
              </a:rPr>
              <a:t>を果たした、</a:t>
            </a:r>
            <a:r>
              <a:rPr lang="ja-JP" altLang="en-US" sz="5400" dirty="0">
                <a:solidFill>
                  <a:srgbClr val="FFFF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その後</a:t>
            </a:r>
            <a:r>
              <a:rPr lang="ja-JP" altLang="en-US" sz="4000" dirty="0">
                <a:solidFill>
                  <a:srgbClr val="FFFF00"/>
                </a:solidFill>
                <a:latin typeface="HGP創英角ﾎﾟｯﾌﾟ体" panose="040B0A00000000000000" pitchFamily="50" charset="-128"/>
                <a:ea typeface="HGP創英角ﾎﾟｯﾌﾟ体" panose="040B0A00000000000000" pitchFamily="50" charset="-128"/>
              </a:rPr>
              <a:t>は</a:t>
            </a:r>
            <a:r>
              <a:rPr lang="mr-IN" altLang="ja-JP" sz="4000" dirty="0">
                <a:solidFill>
                  <a:srgbClr val="FFFF00"/>
                </a:solidFill>
                <a:latin typeface="HGP創英角ﾎﾟｯﾌﾟ体" panose="040B0A00000000000000" pitchFamily="50" charset="-128"/>
                <a:ea typeface="HGP創英角ﾎﾟｯﾌﾟ体" panose="040B0A00000000000000" pitchFamily="50" charset="-128"/>
              </a:rPr>
              <a:t>…</a:t>
            </a:r>
            <a:endParaRPr lang="en-US" altLang="ja-JP" sz="3600" dirty="0">
              <a:solidFill>
                <a:srgbClr val="FFFF00"/>
              </a:solidFill>
              <a:latin typeface="HGP創英角ﾎﾟｯﾌﾟ体" panose="040B0A00000000000000" pitchFamily="50" charset="-128"/>
              <a:ea typeface="HGP創英角ﾎﾟｯﾌﾟ体" panose="040B0A00000000000000" pitchFamily="50" charset="-128"/>
            </a:endParaRPr>
          </a:p>
        </p:txBody>
      </p:sp>
      <p:sp>
        <p:nvSpPr>
          <p:cNvPr id="4" name="四角形: 角を丸くする 3"/>
          <p:cNvSpPr/>
          <p:nvPr/>
        </p:nvSpPr>
        <p:spPr>
          <a:xfrm>
            <a:off x="179512" y="1772816"/>
            <a:ext cx="4320480" cy="4824536"/>
          </a:xfrm>
          <a:prstGeom prst="roundRect">
            <a:avLst/>
          </a:prstGeom>
          <a:solidFill>
            <a:srgbClr val="FFFFC1"/>
          </a:solidFill>
          <a:ln>
            <a:solidFill>
              <a:srgbClr val="FFFF3F"/>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b="1" dirty="0">
                <a:blipFill>
                  <a:blip r:embed="rId2"/>
                  <a:tile tx="0" ty="0" sx="100000" sy="100000" flip="none" algn="tl"/>
                </a:blipFill>
                <a:latin typeface="HG丸ｺﾞｼｯｸM-PRO" panose="020F0600000000000000" pitchFamily="50" charset="-128"/>
                <a:ea typeface="HG丸ｺﾞｼｯｸM-PRO" panose="020F0600000000000000" pitchFamily="50" charset="-128"/>
              </a:rPr>
              <a:t>当初の目的を忘れて王子様と結婚。</a:t>
            </a:r>
            <a:endParaRPr lang="en-US" altLang="ja-JP" b="1" dirty="0">
              <a:blipFill>
                <a:blip r:embed="rId2"/>
                <a:tile tx="0" ty="0" sx="100000" sy="100000" flip="none" algn="tl"/>
              </a:blipFill>
              <a:latin typeface="HG丸ｺﾞｼｯｸM-PRO" panose="020F0600000000000000" pitchFamily="50" charset="-128"/>
              <a:ea typeface="HG丸ｺﾞｼｯｸM-PRO" panose="020F0600000000000000" pitchFamily="50" charset="-128"/>
            </a:endParaRPr>
          </a:p>
          <a:p>
            <a:pPr algn="ctr"/>
            <a:endParaRPr lang="en-US" altLang="ja-JP" b="1" dirty="0">
              <a:blipFill>
                <a:blip r:embed="rId2"/>
                <a:tile tx="0" ty="0" sx="100000" sy="100000" flip="none" algn="tl"/>
              </a:blipFill>
              <a:latin typeface="HG丸ｺﾞｼｯｸM-PRO" panose="020F0600000000000000" pitchFamily="50" charset="-128"/>
              <a:ea typeface="HG丸ｺﾞｼｯｸM-PRO" panose="020F0600000000000000" pitchFamily="50" charset="-128"/>
            </a:endParaRPr>
          </a:p>
          <a:p>
            <a:pPr algn="ctr"/>
            <a:r>
              <a:rPr lang="ja-JP" altLang="en-US" b="1" dirty="0">
                <a:blipFill>
                  <a:blip r:embed="rId2"/>
                  <a:tile tx="0" ty="0" sx="100000" sy="100000" flip="none" algn="tl"/>
                </a:blipFill>
                <a:latin typeface="HG丸ｺﾞｼｯｸM-PRO" panose="020F0600000000000000" pitchFamily="50" charset="-128"/>
                <a:ea typeface="HG丸ｺﾞｼｯｸM-PRO" panose="020F0600000000000000" pitchFamily="50" charset="-128"/>
              </a:rPr>
              <a:t>幸せそうな</a:t>
            </a:r>
            <a:r>
              <a:rPr lang="en-US" altLang="ja-JP" sz="2000" b="1" dirty="0">
                <a:blipFill>
                  <a:blip r:embed="rId2"/>
                  <a:tile tx="0" ty="0" sx="100000" sy="100000" flip="none" algn="tl"/>
                </a:blip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GAME OVER</a:t>
            </a:r>
            <a:endParaRPr lang="en-US" altLang="ja-JP" b="1" dirty="0">
              <a:blipFill>
                <a:blip r:embed="rId2"/>
                <a:tile tx="0" ty="0" sx="100000" sy="100000" flip="none" algn="tl"/>
              </a:blipFill>
              <a:latin typeface="HG丸ｺﾞｼｯｸM-PRO" panose="020F0600000000000000" pitchFamily="50" charset="-128"/>
              <a:ea typeface="HG丸ｺﾞｼｯｸM-PRO" panose="020F0600000000000000" pitchFamily="50" charset="-128"/>
            </a:endParaRPr>
          </a:p>
        </p:txBody>
      </p:sp>
      <p:sp>
        <p:nvSpPr>
          <p:cNvPr id="8" name="四角形: 角を丸くする 7">
            <a:extLst>
              <a:ext uri="{FF2B5EF4-FFF2-40B4-BE49-F238E27FC236}">
                <a16:creationId xmlns:a16="http://schemas.microsoft.com/office/drawing/2014/main" id="{9A279B81-C2F2-4CA2-A33F-E72B53ABE042}"/>
              </a:ext>
            </a:extLst>
          </p:cNvPr>
          <p:cNvSpPr/>
          <p:nvPr/>
        </p:nvSpPr>
        <p:spPr>
          <a:xfrm>
            <a:off x="791580" y="1484784"/>
            <a:ext cx="3096344" cy="576064"/>
          </a:xfrm>
          <a:prstGeom prst="roundRect">
            <a:avLst/>
          </a:prstGeom>
          <a:solidFill>
            <a:srgbClr val="FFFFC1"/>
          </a:solidFill>
          <a:ln>
            <a:solidFill>
              <a:srgbClr val="FFFF3F"/>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2400" b="1" dirty="0">
                <a:blipFill>
                  <a:blip r:embed="rId2"/>
                  <a:tile tx="0" ty="0" sx="100000" sy="100000" flip="none" algn="tl"/>
                </a:blipFill>
                <a:latin typeface="HGP創英角ｺﾞｼｯｸUB" panose="020B0900000000000000" pitchFamily="50" charset="-128"/>
                <a:ea typeface="HGP創英角ｺﾞｼｯｸUB" panose="020B0900000000000000" pitchFamily="50" charset="-128"/>
              </a:rPr>
              <a:t>王子に見つかると</a:t>
            </a:r>
            <a:r>
              <a:rPr lang="en-US" altLang="ja-JP" sz="2400" b="1" dirty="0">
                <a:blipFill>
                  <a:blip r:embed="rId2"/>
                  <a:tile tx="0" ty="0" sx="100000" sy="100000" flip="none" algn="tl"/>
                </a:blipFill>
                <a:latin typeface="HGP創英角ｺﾞｼｯｸUB" panose="020B0900000000000000" pitchFamily="50" charset="-128"/>
                <a:ea typeface="HGP創英角ｺﾞｼｯｸUB" panose="020B0900000000000000" pitchFamily="50" charset="-128"/>
              </a:rPr>
              <a:t>…</a:t>
            </a:r>
          </a:p>
        </p:txBody>
      </p:sp>
      <p:sp>
        <p:nvSpPr>
          <p:cNvPr id="9" name="四角形: 角を丸くする 8">
            <a:extLst>
              <a:ext uri="{FF2B5EF4-FFF2-40B4-BE49-F238E27FC236}">
                <a16:creationId xmlns:a16="http://schemas.microsoft.com/office/drawing/2014/main" id="{5F1F0681-7668-400A-A24D-FE5A0C5ACCB1}"/>
              </a:ext>
            </a:extLst>
          </p:cNvPr>
          <p:cNvSpPr/>
          <p:nvPr/>
        </p:nvSpPr>
        <p:spPr>
          <a:xfrm>
            <a:off x="5256076" y="1484784"/>
            <a:ext cx="3096344" cy="576064"/>
          </a:xfrm>
          <a:prstGeom prst="roundRect">
            <a:avLst/>
          </a:prstGeom>
          <a:solidFill>
            <a:srgbClr val="FFFFC1"/>
          </a:solidFill>
          <a:ln>
            <a:solidFill>
              <a:srgbClr val="FFFF3F"/>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2400" b="1" dirty="0">
                <a:blipFill>
                  <a:blip r:embed="rId2"/>
                  <a:tile tx="0" ty="0" sx="100000" sy="100000" flip="none" algn="tl"/>
                </a:blipFill>
                <a:latin typeface="HGP創英角ｺﾞｼｯｸUB" panose="020B0900000000000000" pitchFamily="50" charset="-128"/>
                <a:ea typeface="HGP創英角ｺﾞｼｯｸUB" panose="020B0900000000000000" pitchFamily="50" charset="-128"/>
              </a:rPr>
              <a:t>靴を叩き割ると</a:t>
            </a:r>
            <a:r>
              <a:rPr lang="en-US" altLang="ja-JP" sz="2400" b="1" dirty="0">
                <a:blipFill>
                  <a:blip r:embed="rId2"/>
                  <a:tile tx="0" ty="0" sx="100000" sy="100000" flip="none" algn="tl"/>
                </a:blipFill>
                <a:latin typeface="HGP創英角ｺﾞｼｯｸUB" panose="020B0900000000000000" pitchFamily="50" charset="-128"/>
                <a:ea typeface="HGP創英角ｺﾞｼｯｸUB" panose="020B0900000000000000" pitchFamily="50" charset="-128"/>
              </a:rPr>
              <a:t>…</a:t>
            </a:r>
          </a:p>
        </p:txBody>
      </p:sp>
    </p:spTree>
    <p:extLst>
      <p:ext uri="{BB962C8B-B14F-4D97-AF65-F5344CB8AC3E}">
        <p14:creationId xmlns:p14="http://schemas.microsoft.com/office/powerpoint/2010/main" val="2983990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lnSpcReduction="10000"/>
          </a:bodyPr>
          <a:lstStyle/>
          <a:p>
            <a:r>
              <a:rPr kumimoji="1" lang="ja-JP" altLang="en-US" dirty="0"/>
              <a:t>ﾐｯｼｮﾝ開始</a:t>
            </a:r>
            <a:r>
              <a:rPr lang="en-US" altLang="ja-JP" dirty="0"/>
              <a:t>(</a:t>
            </a:r>
            <a:r>
              <a:rPr lang="ja-JP" altLang="en-US" dirty="0"/>
              <a:t>ステージ選ぶ</a:t>
            </a:r>
            <a:r>
              <a:rPr lang="en-US" altLang="ja-JP" dirty="0"/>
              <a:t>)</a:t>
            </a:r>
            <a:endParaRPr kumimoji="1" lang="en-US" altLang="ja-JP" dirty="0"/>
          </a:p>
          <a:p>
            <a:r>
              <a:rPr lang="en-US" altLang="ja-JP" dirty="0"/>
              <a:t>(A)</a:t>
            </a:r>
            <a:r>
              <a:rPr lang="ja-JP" altLang="en-US" dirty="0"/>
              <a:t>曲がり角や扉の前で聞き耳を立てる</a:t>
            </a:r>
            <a:endParaRPr lang="en-US" altLang="ja-JP" dirty="0"/>
          </a:p>
          <a:p>
            <a:r>
              <a:rPr kumimoji="1" lang="en-US" altLang="ja-JP" dirty="0"/>
              <a:t>(B)</a:t>
            </a:r>
            <a:r>
              <a:rPr kumimoji="1" lang="ja-JP" altLang="en-US" dirty="0"/>
              <a:t>情報に応じて魔法を使って欺く</a:t>
            </a:r>
            <a:endParaRPr kumimoji="1" lang="en-US" altLang="ja-JP" dirty="0"/>
          </a:p>
          <a:p>
            <a:r>
              <a:rPr lang="ja-JP" altLang="en-US" dirty="0"/>
              <a:t>制限時間が過ぎないよう</a:t>
            </a:r>
            <a:r>
              <a:rPr lang="en-US" altLang="ja-JP" dirty="0"/>
              <a:t>(A)(B)</a:t>
            </a:r>
            <a:r>
              <a:rPr lang="ja-JP" altLang="en-US" dirty="0"/>
              <a:t>を繰り替え</a:t>
            </a:r>
            <a:r>
              <a:rPr lang="ja-JP" altLang="en-US" dirty="0" err="1"/>
              <a:t>す</a:t>
            </a:r>
            <a:endParaRPr kumimoji="1" lang="en-US" altLang="ja-JP" dirty="0"/>
          </a:p>
          <a:p>
            <a:r>
              <a:rPr lang="ja-JP" altLang="en-US" dirty="0"/>
              <a:t>宝物庫に到達</a:t>
            </a:r>
            <a:endParaRPr lang="en-US" altLang="ja-JP" dirty="0"/>
          </a:p>
          <a:p>
            <a:r>
              <a:rPr kumimoji="1" lang="ja-JP" altLang="en-US" dirty="0"/>
              <a:t>ガラスの靴を叩き割る</a:t>
            </a:r>
            <a:endParaRPr kumimoji="1" lang="en-US" altLang="ja-JP" dirty="0"/>
          </a:p>
          <a:p>
            <a:endParaRPr lang="en-US" altLang="ja-JP" dirty="0"/>
          </a:p>
          <a:p>
            <a:r>
              <a:rPr kumimoji="1" lang="ja-JP" altLang="en-US" dirty="0"/>
              <a:t>ランダムなしの</a:t>
            </a:r>
            <a:r>
              <a:rPr kumimoji="1" lang="en-US" altLang="ja-JP" dirty="0"/>
              <a:t>TA</a:t>
            </a:r>
            <a:r>
              <a:rPr kumimoji="1" lang="ja-JP" altLang="en-US" dirty="0"/>
              <a:t>系？</a:t>
            </a:r>
          </a:p>
        </p:txBody>
      </p:sp>
      <p:sp>
        <p:nvSpPr>
          <p:cNvPr id="5" name="タイトル 1"/>
          <p:cNvSpPr txBox="1">
            <a:spLocks/>
          </p:cNvSpPr>
          <p:nvPr/>
        </p:nvSpPr>
        <p:spPr>
          <a:xfrm>
            <a:off x="109245" y="72008"/>
            <a:ext cx="8925510" cy="90872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endParaRPr lang="en-US" altLang="ja-JP" sz="5400" dirty="0">
              <a:solidFill>
                <a:srgbClr val="FFFF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p:txBody>
      </p:sp>
      <p:sp>
        <p:nvSpPr>
          <p:cNvPr id="7" name="四角形: 角を丸くする 6"/>
          <p:cNvSpPr/>
          <p:nvPr/>
        </p:nvSpPr>
        <p:spPr>
          <a:xfrm>
            <a:off x="1835696" y="65343"/>
            <a:ext cx="5472608" cy="1203417"/>
          </a:xfrm>
          <a:prstGeom prst="round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ja-JP" altLang="en-US" sz="5400" dirty="0">
                <a:solidFill>
                  <a:srgbClr val="FFFF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ゲームの遊び方</a:t>
            </a:r>
            <a:endParaRPr lang="en-US" altLang="ja-JP" sz="5400" dirty="0">
              <a:solidFill>
                <a:srgbClr val="FFFF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1813048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fontScale="85000" lnSpcReduction="20000"/>
          </a:bodyPr>
          <a:lstStyle/>
          <a:p>
            <a:r>
              <a:rPr lang="ja-JP" altLang="en-US" dirty="0"/>
              <a:t>達成</a:t>
            </a:r>
            <a:r>
              <a:rPr kumimoji="1" lang="ja-JP" altLang="en-US" dirty="0"/>
              <a:t>条件</a:t>
            </a:r>
            <a:br>
              <a:rPr kumimoji="1" lang="en-US" altLang="ja-JP" dirty="0"/>
            </a:br>
            <a:r>
              <a:rPr lang="ja-JP" altLang="en-US" dirty="0"/>
              <a:t>制限時間内に</a:t>
            </a:r>
            <a:r>
              <a:rPr kumimoji="1" lang="ja-JP" altLang="en-US" dirty="0"/>
              <a:t>規定回数見付からずに宝物庫に到達</a:t>
            </a:r>
            <a:br>
              <a:rPr kumimoji="1" lang="en-US" altLang="ja-JP" dirty="0"/>
            </a:br>
            <a:r>
              <a:rPr kumimoji="1" lang="ja-JP" altLang="en-US" dirty="0"/>
              <a:t>（見付かった回数に応じて</a:t>
            </a:r>
            <a:r>
              <a:rPr lang="ja-JP" altLang="en-US" dirty="0"/>
              <a:t>スコア</a:t>
            </a:r>
            <a:r>
              <a:rPr kumimoji="1" lang="ja-JP" altLang="en-US" dirty="0"/>
              <a:t>が変化）</a:t>
            </a:r>
            <a:endParaRPr kumimoji="1" lang="en-US" altLang="ja-JP" dirty="0"/>
          </a:p>
          <a:p>
            <a:endParaRPr lang="en-US" altLang="ja-JP" dirty="0"/>
          </a:p>
          <a:p>
            <a:r>
              <a:rPr lang="ja-JP" altLang="en-US" dirty="0"/>
              <a:t>失敗条件</a:t>
            </a:r>
            <a:br>
              <a:rPr lang="en-US" altLang="ja-JP" dirty="0"/>
            </a:br>
            <a:r>
              <a:rPr lang="ja-JP" altLang="en-US" dirty="0"/>
              <a:t>規定回数見付かる</a:t>
            </a:r>
            <a:br>
              <a:rPr lang="en-US" altLang="ja-JP" dirty="0"/>
            </a:br>
            <a:r>
              <a:rPr lang="ja-JP" altLang="en-US" dirty="0"/>
              <a:t>王子に見付かる</a:t>
            </a:r>
            <a:br>
              <a:rPr lang="en-US" altLang="ja-JP" dirty="0"/>
            </a:br>
            <a:r>
              <a:rPr lang="ja-JP" altLang="en-US" dirty="0"/>
              <a:t>制限時間が経過する</a:t>
            </a:r>
            <a:endParaRPr lang="en-US" altLang="ja-JP" dirty="0"/>
          </a:p>
          <a:p>
            <a:endParaRPr lang="en-US" altLang="ja-JP" dirty="0"/>
          </a:p>
          <a:p>
            <a:r>
              <a:rPr lang="ja-JP" altLang="en-US" dirty="0"/>
              <a:t>評価</a:t>
            </a:r>
            <a:br>
              <a:rPr lang="en-US" altLang="ja-JP" dirty="0"/>
            </a:br>
            <a:r>
              <a:rPr lang="ja-JP" altLang="en-US" dirty="0"/>
              <a:t>クリア時間</a:t>
            </a:r>
            <a:r>
              <a:rPr lang="en-US" altLang="ja-JP" dirty="0"/>
              <a:t>+</a:t>
            </a:r>
            <a:r>
              <a:rPr lang="ja-JP" altLang="en-US" dirty="0"/>
              <a:t>ガラスの靴の飛び具合</a:t>
            </a:r>
            <a:r>
              <a:rPr lang="en-US" altLang="ja-JP" dirty="0"/>
              <a:t>-</a:t>
            </a:r>
            <a:r>
              <a:rPr lang="ja-JP" altLang="en-US" dirty="0"/>
              <a:t>見付かった回数</a:t>
            </a:r>
            <a:br>
              <a:rPr lang="en-US" altLang="ja-JP" dirty="0"/>
            </a:br>
            <a:r>
              <a:rPr lang="ja-JP" altLang="en-US" dirty="0"/>
              <a:t>ガラスの靴の飛び具合で称号表示</a:t>
            </a:r>
            <a:endParaRPr lang="en-US" altLang="ja-JP" dirty="0"/>
          </a:p>
        </p:txBody>
      </p:sp>
      <p:sp>
        <p:nvSpPr>
          <p:cNvPr id="6" name="四角形: 角を丸くする 5"/>
          <p:cNvSpPr/>
          <p:nvPr/>
        </p:nvSpPr>
        <p:spPr>
          <a:xfrm>
            <a:off x="1835696" y="65343"/>
            <a:ext cx="5472608" cy="1203417"/>
          </a:xfrm>
          <a:prstGeom prst="round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ja-JP" altLang="en-US" sz="5400" dirty="0">
                <a:solidFill>
                  <a:srgbClr val="FFFF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rPr>
              <a:t>クリアに関して</a:t>
            </a:r>
            <a:endParaRPr lang="en-US" altLang="ja-JP" sz="5400" dirty="0">
              <a:solidFill>
                <a:srgbClr val="FFFF00"/>
              </a:solidFill>
              <a:effectLst>
                <a:outerShdw blurRad="38100" dist="38100" dir="2700000" algn="tl">
                  <a:srgbClr val="000000">
                    <a:alpha val="43137"/>
                  </a:srgbClr>
                </a:outerShdw>
              </a:effectLst>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358439566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3628</TotalTime>
  <Words>600</Words>
  <Application>Microsoft Office PowerPoint</Application>
  <PresentationFormat>画面に合わせる (4:3)</PresentationFormat>
  <Paragraphs>84</Paragraphs>
  <Slides>9</Slides>
  <Notes>0</Notes>
  <HiddenSlides>2</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9</vt:i4>
      </vt:variant>
    </vt:vector>
  </HeadingPairs>
  <TitlesOfParts>
    <vt:vector size="17" baseType="lpstr">
      <vt:lpstr>HGP創英角ｺﾞｼｯｸUB</vt:lpstr>
      <vt:lpstr>HGP創英角ﾎﾟｯﾌﾟ体</vt:lpstr>
      <vt:lpstr>HG丸ｺﾞｼｯｸM-PRO</vt:lpstr>
      <vt:lpstr>ＭＳ Ｐゴシック</vt:lpstr>
      <vt:lpstr>Arial</vt:lpstr>
      <vt:lpstr>Calibri</vt:lpstr>
      <vt:lpstr>Mangal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student</dc:creator>
  <cp:lastModifiedBy>小山良太</cp:lastModifiedBy>
  <cp:revision>114</cp:revision>
  <dcterms:created xsi:type="dcterms:W3CDTF">2016-12-05T01:01:09Z</dcterms:created>
  <dcterms:modified xsi:type="dcterms:W3CDTF">2017-10-05T12:18:21Z</dcterms:modified>
</cp:coreProperties>
</file>